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56" r:id="rId2"/>
    <p:sldId id="257" r:id="rId3"/>
    <p:sldId id="258" r:id="rId4"/>
    <p:sldId id="280" r:id="rId5"/>
    <p:sldId id="259" r:id="rId6"/>
    <p:sldId id="260" r:id="rId7"/>
    <p:sldId id="261" r:id="rId8"/>
    <p:sldId id="262" r:id="rId9"/>
    <p:sldId id="263" r:id="rId10"/>
    <p:sldId id="264" r:id="rId11"/>
    <p:sldId id="274" r:id="rId12"/>
    <p:sldId id="275" r:id="rId13"/>
    <p:sldId id="286" r:id="rId14"/>
    <p:sldId id="265" r:id="rId15"/>
    <p:sldId id="266" r:id="rId16"/>
    <p:sldId id="267" r:id="rId17"/>
    <p:sldId id="268" r:id="rId18"/>
    <p:sldId id="281" r:id="rId19"/>
    <p:sldId id="270" r:id="rId20"/>
    <p:sldId id="269" r:id="rId21"/>
    <p:sldId id="271" r:id="rId22"/>
    <p:sldId id="273" r:id="rId23"/>
    <p:sldId id="278" r:id="rId24"/>
    <p:sldId id="279" r:id="rId25"/>
    <p:sldId id="277" r:id="rId26"/>
    <p:sldId id="272" r:id="rId27"/>
    <p:sldId id="276" r:id="rId28"/>
    <p:sldId id="282" r:id="rId29"/>
    <p:sldId id="283"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nd0151" initials="i" lastIdx="1" clrIdx="0">
    <p:extLst>
      <p:ext uri="{19B8F6BF-5375-455C-9EA6-DF929625EA0E}">
        <p15:presenceInfo xmlns:p15="http://schemas.microsoft.com/office/powerpoint/2012/main" userId="ind0151"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7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10/29/2021</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1065788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10/29/2021</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98474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10/29/2021</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65274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10/29/2021</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72302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10/29/2021</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617389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10/29/2021</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55418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10/29/2021</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07335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10/29/2021</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033408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10/29/2021</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15538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10/29/2021</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79413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10/29/2021</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65821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10/29/2021</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151088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rasa.com/docs/rasa/training-data-format/" TargetMode="Externa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rasa.com/docs/rasa/nlu-training-data"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rasa.com/docs/rasa/architecture/" TargetMode="External"/><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hyperlink" Target="https://rasa.com/docs/rasa-x/api/architectur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a:extLst>
              <a:ext uri="{FF2B5EF4-FFF2-40B4-BE49-F238E27FC236}">
                <a16:creationId xmlns:a16="http://schemas.microsoft.com/office/drawing/2014/main" id="{7F0A298A-C15B-4EBA-B006-3870A9249BDE}"/>
              </a:ext>
            </a:extLst>
          </p:cNvPr>
          <p:cNvPicPr>
            <a:picLocks noChangeAspect="1"/>
          </p:cNvPicPr>
          <p:nvPr/>
        </p:nvPicPr>
        <p:blipFill rotWithShape="1">
          <a:blip r:embed="rId2">
            <a:alphaModFix amt="40000"/>
          </a:blip>
          <a:srcRect t="29091" r="-1" b="14645"/>
          <a:stretch/>
        </p:blipFill>
        <p:spPr>
          <a:xfrm>
            <a:off x="1306828" y="559817"/>
            <a:ext cx="9621028" cy="5413174"/>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14" name="Oval 13">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B5B7524-B276-4F4B-9926-0153CBCC9CAF}"/>
              </a:ext>
            </a:extLst>
          </p:cNvPr>
          <p:cNvSpPr>
            <a:spLocks noGrp="1"/>
          </p:cNvSpPr>
          <p:nvPr>
            <p:ph type="ctrTitle"/>
          </p:nvPr>
        </p:nvSpPr>
        <p:spPr>
          <a:xfrm>
            <a:off x="2562606" y="1122363"/>
            <a:ext cx="7063739" cy="2387600"/>
          </a:xfrm>
        </p:spPr>
        <p:txBody>
          <a:bodyPr>
            <a:normAutofit/>
          </a:bodyPr>
          <a:lstStyle/>
          <a:p>
            <a:r>
              <a:rPr lang="en-US" dirty="0">
                <a:solidFill>
                  <a:srgbClr val="FFFFFF"/>
                </a:solidFill>
              </a:rPr>
              <a:t>Chatbot Development with Rasa</a:t>
            </a:r>
            <a:endParaRPr lang="en-IN" dirty="0">
              <a:solidFill>
                <a:srgbClr val="FFFFFF"/>
              </a:solidFill>
            </a:endParaRPr>
          </a:p>
        </p:txBody>
      </p:sp>
      <p:sp>
        <p:nvSpPr>
          <p:cNvPr id="3" name="Subtitle 2">
            <a:extLst>
              <a:ext uri="{FF2B5EF4-FFF2-40B4-BE49-F238E27FC236}">
                <a16:creationId xmlns:a16="http://schemas.microsoft.com/office/drawing/2014/main" id="{1EC22BCF-08C5-4F86-B608-A19CBC40F60A}"/>
              </a:ext>
            </a:extLst>
          </p:cNvPr>
          <p:cNvSpPr>
            <a:spLocks noGrp="1"/>
          </p:cNvSpPr>
          <p:nvPr>
            <p:ph type="subTitle" idx="1"/>
          </p:nvPr>
        </p:nvSpPr>
        <p:spPr>
          <a:xfrm>
            <a:off x="2562606" y="3602038"/>
            <a:ext cx="7063739" cy="1655762"/>
          </a:xfrm>
        </p:spPr>
        <p:txBody>
          <a:bodyPr>
            <a:normAutofit/>
          </a:bodyPr>
          <a:lstStyle/>
          <a:p>
            <a:pPr marL="342900" indent="-342900">
              <a:buFontTx/>
              <a:buChar char="-"/>
            </a:pPr>
            <a:r>
              <a:rPr lang="en-US" dirty="0">
                <a:solidFill>
                  <a:srgbClr val="FFFFFF"/>
                </a:solidFill>
              </a:rPr>
              <a:t>Omkar Rane</a:t>
            </a:r>
          </a:p>
          <a:p>
            <a:r>
              <a:rPr lang="en-US" dirty="0">
                <a:solidFill>
                  <a:srgbClr val="FFFFFF"/>
                </a:solidFill>
              </a:rPr>
              <a:t>Trainee Software Engineer </a:t>
            </a:r>
          </a:p>
          <a:p>
            <a:r>
              <a:rPr lang="en-US" dirty="0">
                <a:solidFill>
                  <a:srgbClr val="FFFFFF"/>
                </a:solidFill>
              </a:rPr>
              <a:t>Marsh McLennan Global Service India Pvt ltd (Mercer)</a:t>
            </a:r>
            <a:endParaRPr lang="en-IN" dirty="0">
              <a:solidFill>
                <a:srgbClr val="FFFFFF"/>
              </a:solidFill>
            </a:endParaRPr>
          </a:p>
        </p:txBody>
      </p:sp>
      <p:pic>
        <p:nvPicPr>
          <p:cNvPr id="1028" name="Picture 4" descr="Marsh McLennan tweaks name and logo to convey a &amp;#39;unified enterprise&amp;#39; |  Crain&amp;#39;s New York Business">
            <a:extLst>
              <a:ext uri="{FF2B5EF4-FFF2-40B4-BE49-F238E27FC236}">
                <a16:creationId xmlns:a16="http://schemas.microsoft.com/office/drawing/2014/main" id="{0D1A07E9-6A3E-4B62-A387-A7CEA9070F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8869" y="6101797"/>
            <a:ext cx="4344032" cy="5348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rcer | BIO">
            <a:extLst>
              <a:ext uri="{FF2B5EF4-FFF2-40B4-BE49-F238E27FC236}">
                <a16:creationId xmlns:a16="http://schemas.microsoft.com/office/drawing/2014/main" id="{61D681E4-3938-40C1-A80B-8F09BC4C6A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1448" y="5661059"/>
            <a:ext cx="2792265" cy="13088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5C3A486-181A-452A-9A71-0D0252F57F7B}"/>
              </a:ext>
            </a:extLst>
          </p:cNvPr>
          <p:cNvPicPr>
            <a:picLocks noChangeAspect="1"/>
          </p:cNvPicPr>
          <p:nvPr/>
        </p:nvPicPr>
        <p:blipFill>
          <a:blip r:embed="rId5"/>
          <a:stretch>
            <a:fillRect/>
          </a:stretch>
        </p:blipFill>
        <p:spPr>
          <a:xfrm>
            <a:off x="8472428" y="2894092"/>
            <a:ext cx="3405470" cy="1655763"/>
          </a:xfrm>
          <a:prstGeom prst="rect">
            <a:avLst/>
          </a:prstGeom>
        </p:spPr>
      </p:pic>
    </p:spTree>
    <p:extLst>
      <p:ext uri="{BB962C8B-B14F-4D97-AF65-F5344CB8AC3E}">
        <p14:creationId xmlns:p14="http://schemas.microsoft.com/office/powerpoint/2010/main" val="134444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D49EF-55A4-4CBB-985F-B60ABEDE91EE}"/>
              </a:ext>
            </a:extLst>
          </p:cNvPr>
          <p:cNvPicPr>
            <a:picLocks noChangeAspect="1"/>
          </p:cNvPicPr>
          <p:nvPr/>
        </p:nvPicPr>
        <p:blipFill>
          <a:blip r:embed="rId2"/>
          <a:stretch>
            <a:fillRect/>
          </a:stretch>
        </p:blipFill>
        <p:spPr>
          <a:xfrm>
            <a:off x="200184" y="1498768"/>
            <a:ext cx="7416573" cy="4151889"/>
          </a:xfrm>
          <a:prstGeom prst="rect">
            <a:avLst/>
          </a:prstGeom>
        </p:spPr>
      </p:pic>
      <p:sp>
        <p:nvSpPr>
          <p:cNvPr id="4" name="TextBox 3">
            <a:extLst>
              <a:ext uri="{FF2B5EF4-FFF2-40B4-BE49-F238E27FC236}">
                <a16:creationId xmlns:a16="http://schemas.microsoft.com/office/drawing/2014/main" id="{73010F26-EDEE-4FC8-A7E1-8FDA9C444357}"/>
              </a:ext>
            </a:extLst>
          </p:cNvPr>
          <p:cNvSpPr txBox="1"/>
          <p:nvPr/>
        </p:nvSpPr>
        <p:spPr>
          <a:xfrm>
            <a:off x="716437" y="257018"/>
            <a:ext cx="10671142" cy="707886"/>
          </a:xfrm>
          <a:prstGeom prst="rect">
            <a:avLst/>
          </a:prstGeom>
          <a:noFill/>
        </p:spPr>
        <p:txBody>
          <a:bodyPr wrap="square">
            <a:spAutoFit/>
          </a:bodyPr>
          <a:lstStyle/>
          <a:p>
            <a:pPr algn="ctr"/>
            <a:r>
              <a:rPr lang="en-US" sz="4000" b="1" dirty="0">
                <a:ln/>
                <a:solidFill>
                  <a:schemeClr val="accent3"/>
                </a:solidFill>
              </a:rPr>
              <a:t>Testing pre-trained model</a:t>
            </a:r>
          </a:p>
        </p:txBody>
      </p:sp>
      <p:pic>
        <p:nvPicPr>
          <p:cNvPr id="6" name="Picture 5">
            <a:extLst>
              <a:ext uri="{FF2B5EF4-FFF2-40B4-BE49-F238E27FC236}">
                <a16:creationId xmlns:a16="http://schemas.microsoft.com/office/drawing/2014/main" id="{83C802FB-B81E-4ACF-9837-A7E9D0756B11}"/>
              </a:ext>
            </a:extLst>
          </p:cNvPr>
          <p:cNvPicPr>
            <a:picLocks noChangeAspect="1"/>
          </p:cNvPicPr>
          <p:nvPr/>
        </p:nvPicPr>
        <p:blipFill rotWithShape="1">
          <a:blip r:embed="rId3"/>
          <a:srcRect l="-31907" r="51951" b="42962"/>
          <a:stretch/>
        </p:blipFill>
        <p:spPr>
          <a:xfrm>
            <a:off x="4990215" y="2211826"/>
            <a:ext cx="7001601" cy="2434347"/>
          </a:xfrm>
          <a:prstGeom prst="rect">
            <a:avLst/>
          </a:prstGeom>
        </p:spPr>
      </p:pic>
    </p:spTree>
    <p:extLst>
      <p:ext uri="{BB962C8B-B14F-4D97-AF65-F5344CB8AC3E}">
        <p14:creationId xmlns:p14="http://schemas.microsoft.com/office/powerpoint/2010/main" val="2397596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2E6C2E-E820-404F-A6F5-0FFE87461BFD}"/>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1091393" y="1448383"/>
            <a:ext cx="10183066" cy="3961233"/>
          </a:xfrm>
          <a:prstGeom prst="rect">
            <a:avLst/>
          </a:prstGeom>
        </p:spPr>
      </p:pic>
      <p:sp>
        <p:nvSpPr>
          <p:cNvPr id="4" name="Arrow: Right 3">
            <a:extLst>
              <a:ext uri="{FF2B5EF4-FFF2-40B4-BE49-F238E27FC236}">
                <a16:creationId xmlns:a16="http://schemas.microsoft.com/office/drawing/2014/main" id="{CF14316E-AAB6-4743-AF68-87B641A9408F}"/>
              </a:ext>
            </a:extLst>
          </p:cNvPr>
          <p:cNvSpPr/>
          <p:nvPr/>
        </p:nvSpPr>
        <p:spPr>
          <a:xfrm>
            <a:off x="3365369" y="3959258"/>
            <a:ext cx="1866507" cy="490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Right 4">
            <a:extLst>
              <a:ext uri="{FF2B5EF4-FFF2-40B4-BE49-F238E27FC236}">
                <a16:creationId xmlns:a16="http://schemas.microsoft.com/office/drawing/2014/main" id="{CAB1BC26-B1A9-4FEC-B85D-B202583DA1D9}"/>
              </a:ext>
            </a:extLst>
          </p:cNvPr>
          <p:cNvSpPr/>
          <p:nvPr/>
        </p:nvSpPr>
        <p:spPr>
          <a:xfrm>
            <a:off x="7109381" y="3866561"/>
            <a:ext cx="1866507" cy="4901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F0DD2892-19C7-45E6-B21A-EB8519BF0E80}"/>
              </a:ext>
            </a:extLst>
          </p:cNvPr>
          <p:cNvSpPr txBox="1"/>
          <p:nvPr/>
        </p:nvSpPr>
        <p:spPr>
          <a:xfrm>
            <a:off x="4200525" y="395522"/>
            <a:ext cx="3600450" cy="707886"/>
          </a:xfrm>
          <a:prstGeom prst="rect">
            <a:avLst/>
          </a:prstGeom>
          <a:noFill/>
        </p:spPr>
        <p:txBody>
          <a:bodyPr wrap="square" rtlCol="0">
            <a:spAutoFit/>
          </a:bodyPr>
          <a:lstStyle/>
          <a:p>
            <a:pPr algn="ctr"/>
            <a:r>
              <a:rPr lang="en-US" sz="4000" b="1" dirty="0">
                <a:ln/>
                <a:solidFill>
                  <a:schemeClr val="accent3"/>
                </a:solidFill>
              </a:rPr>
              <a:t>Procedure</a:t>
            </a:r>
            <a:endParaRPr lang="en-IN" sz="4000" b="1" dirty="0">
              <a:ln/>
              <a:solidFill>
                <a:schemeClr val="accent3"/>
              </a:solidFill>
            </a:endParaRPr>
          </a:p>
        </p:txBody>
      </p:sp>
    </p:spTree>
    <p:extLst>
      <p:ext uri="{BB962C8B-B14F-4D97-AF65-F5344CB8AC3E}">
        <p14:creationId xmlns:p14="http://schemas.microsoft.com/office/powerpoint/2010/main" val="2764590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5182D2-7160-4338-86A2-5AD35C37A5EA}"/>
              </a:ext>
            </a:extLst>
          </p:cNvPr>
          <p:cNvSpPr/>
          <p:nvPr/>
        </p:nvSpPr>
        <p:spPr>
          <a:xfrm>
            <a:off x="565608" y="1404594"/>
            <a:ext cx="2969443" cy="82955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Intent &amp; Entity</a:t>
            </a:r>
            <a:endParaRPr lang="en-IN" dirty="0"/>
          </a:p>
        </p:txBody>
      </p:sp>
      <p:sp>
        <p:nvSpPr>
          <p:cNvPr id="3" name="Rectangle 2">
            <a:extLst>
              <a:ext uri="{FF2B5EF4-FFF2-40B4-BE49-F238E27FC236}">
                <a16:creationId xmlns:a16="http://schemas.microsoft.com/office/drawing/2014/main" id="{5CF2382C-ECB2-40B6-A872-A934FFDAB7FF}"/>
              </a:ext>
            </a:extLst>
          </p:cNvPr>
          <p:cNvSpPr/>
          <p:nvPr/>
        </p:nvSpPr>
        <p:spPr>
          <a:xfrm>
            <a:off x="565607" y="2865749"/>
            <a:ext cx="2969444" cy="82955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Story(Dialog flow management)</a:t>
            </a:r>
            <a:endParaRPr lang="en-IN" dirty="0"/>
          </a:p>
        </p:txBody>
      </p:sp>
      <p:sp>
        <p:nvSpPr>
          <p:cNvPr id="4" name="Rectangle 3">
            <a:extLst>
              <a:ext uri="{FF2B5EF4-FFF2-40B4-BE49-F238E27FC236}">
                <a16:creationId xmlns:a16="http://schemas.microsoft.com/office/drawing/2014/main" id="{2D30340A-8386-4F20-8B5B-37BE09A5FB83}"/>
              </a:ext>
            </a:extLst>
          </p:cNvPr>
          <p:cNvSpPr/>
          <p:nvPr/>
        </p:nvSpPr>
        <p:spPr>
          <a:xfrm>
            <a:off x="565604" y="3940404"/>
            <a:ext cx="2969447" cy="143287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Actual coded output / response</a:t>
            </a:r>
          </a:p>
          <a:p>
            <a:pPr algn="ctr"/>
            <a:r>
              <a:rPr lang="en-US" dirty="0"/>
              <a:t>(for all intent,entity,action and response)</a:t>
            </a:r>
            <a:endParaRPr lang="en-IN" dirty="0"/>
          </a:p>
        </p:txBody>
      </p:sp>
      <p:sp>
        <p:nvSpPr>
          <p:cNvPr id="5" name="Rectangle 4">
            <a:extLst>
              <a:ext uri="{FF2B5EF4-FFF2-40B4-BE49-F238E27FC236}">
                <a16:creationId xmlns:a16="http://schemas.microsoft.com/office/drawing/2014/main" id="{01BFB4CD-C624-42F0-88EB-3D2689BC1663}"/>
              </a:ext>
            </a:extLst>
          </p:cNvPr>
          <p:cNvSpPr/>
          <p:nvPr/>
        </p:nvSpPr>
        <p:spPr>
          <a:xfrm>
            <a:off x="565605" y="5646656"/>
            <a:ext cx="2969446" cy="82955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Custom reply</a:t>
            </a:r>
            <a:endParaRPr lang="en-IN" dirty="0"/>
          </a:p>
        </p:txBody>
      </p:sp>
      <p:sp>
        <p:nvSpPr>
          <p:cNvPr id="6" name="Rectangle 5">
            <a:extLst>
              <a:ext uri="{FF2B5EF4-FFF2-40B4-BE49-F238E27FC236}">
                <a16:creationId xmlns:a16="http://schemas.microsoft.com/office/drawing/2014/main" id="{FD49BDE8-B44F-4B6D-845F-D4DA7D3E032C}"/>
              </a:ext>
            </a:extLst>
          </p:cNvPr>
          <p:cNvSpPr/>
          <p:nvPr/>
        </p:nvSpPr>
        <p:spPr>
          <a:xfrm>
            <a:off x="4989922" y="1404594"/>
            <a:ext cx="2356701" cy="8295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nlu.md / </a:t>
            </a:r>
            <a:r>
              <a:rPr lang="en-US" dirty="0" err="1"/>
              <a:t>nlu.yml</a:t>
            </a:r>
            <a:endParaRPr lang="en-IN" dirty="0"/>
          </a:p>
        </p:txBody>
      </p:sp>
      <p:sp>
        <p:nvSpPr>
          <p:cNvPr id="7" name="Rectangle 6">
            <a:extLst>
              <a:ext uri="{FF2B5EF4-FFF2-40B4-BE49-F238E27FC236}">
                <a16:creationId xmlns:a16="http://schemas.microsoft.com/office/drawing/2014/main" id="{87799706-4C06-4321-AD24-4949306BA52F}"/>
              </a:ext>
            </a:extLst>
          </p:cNvPr>
          <p:cNvSpPr/>
          <p:nvPr/>
        </p:nvSpPr>
        <p:spPr>
          <a:xfrm>
            <a:off x="4993065" y="2908170"/>
            <a:ext cx="2356701" cy="8295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stories.yml/stories.md</a:t>
            </a:r>
            <a:endParaRPr lang="en-IN" dirty="0"/>
          </a:p>
        </p:txBody>
      </p:sp>
      <p:sp>
        <p:nvSpPr>
          <p:cNvPr id="9" name="Rectangle 8">
            <a:extLst>
              <a:ext uri="{FF2B5EF4-FFF2-40B4-BE49-F238E27FC236}">
                <a16:creationId xmlns:a16="http://schemas.microsoft.com/office/drawing/2014/main" id="{6871E2E8-5BED-41F6-9BB7-7494B3C6F924}"/>
              </a:ext>
            </a:extLst>
          </p:cNvPr>
          <p:cNvSpPr/>
          <p:nvPr/>
        </p:nvSpPr>
        <p:spPr>
          <a:xfrm>
            <a:off x="4989924" y="4216139"/>
            <a:ext cx="2356701" cy="8295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t>domain.yml</a:t>
            </a:r>
            <a:r>
              <a:rPr lang="en-US" dirty="0"/>
              <a:t> / domain.md</a:t>
            </a:r>
            <a:endParaRPr lang="en-IN" dirty="0"/>
          </a:p>
        </p:txBody>
      </p:sp>
      <p:sp>
        <p:nvSpPr>
          <p:cNvPr id="10" name="Rectangle 9">
            <a:extLst>
              <a:ext uri="{FF2B5EF4-FFF2-40B4-BE49-F238E27FC236}">
                <a16:creationId xmlns:a16="http://schemas.microsoft.com/office/drawing/2014/main" id="{F462A663-C10D-4100-95F5-2ACAC3E20008}"/>
              </a:ext>
            </a:extLst>
          </p:cNvPr>
          <p:cNvSpPr/>
          <p:nvPr/>
        </p:nvSpPr>
        <p:spPr>
          <a:xfrm>
            <a:off x="4989923" y="5592451"/>
            <a:ext cx="2356701" cy="82955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Action.py</a:t>
            </a:r>
            <a:endParaRPr lang="en-IN" dirty="0"/>
          </a:p>
        </p:txBody>
      </p:sp>
      <p:cxnSp>
        <p:nvCxnSpPr>
          <p:cNvPr id="12" name="Straight Arrow Connector 11">
            <a:extLst>
              <a:ext uri="{FF2B5EF4-FFF2-40B4-BE49-F238E27FC236}">
                <a16:creationId xmlns:a16="http://schemas.microsoft.com/office/drawing/2014/main" id="{8948365D-61FA-4272-A1F9-8F05307D6CE8}"/>
              </a:ext>
            </a:extLst>
          </p:cNvPr>
          <p:cNvCxnSpPr>
            <a:cxnSpLocks/>
            <a:stCxn id="2" idx="3"/>
          </p:cNvCxnSpPr>
          <p:nvPr/>
        </p:nvCxnSpPr>
        <p:spPr>
          <a:xfrm>
            <a:off x="3535051" y="1819374"/>
            <a:ext cx="1454872"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3" name="Straight Arrow Connector 12">
            <a:extLst>
              <a:ext uri="{FF2B5EF4-FFF2-40B4-BE49-F238E27FC236}">
                <a16:creationId xmlns:a16="http://schemas.microsoft.com/office/drawing/2014/main" id="{CB5C7976-511F-4F11-B730-AE7C1B09A40A}"/>
              </a:ext>
            </a:extLst>
          </p:cNvPr>
          <p:cNvCxnSpPr/>
          <p:nvPr/>
        </p:nvCxnSpPr>
        <p:spPr>
          <a:xfrm>
            <a:off x="3535051" y="3280528"/>
            <a:ext cx="1454873"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4" name="Straight Arrow Connector 13">
            <a:extLst>
              <a:ext uri="{FF2B5EF4-FFF2-40B4-BE49-F238E27FC236}">
                <a16:creationId xmlns:a16="http://schemas.microsoft.com/office/drawing/2014/main" id="{09A0003F-8F50-43D9-B9C0-EECA64A84756}"/>
              </a:ext>
            </a:extLst>
          </p:cNvPr>
          <p:cNvCxnSpPr/>
          <p:nvPr/>
        </p:nvCxnSpPr>
        <p:spPr>
          <a:xfrm>
            <a:off x="3535051" y="4656841"/>
            <a:ext cx="1454873"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15" name="Straight Arrow Connector 14">
            <a:extLst>
              <a:ext uri="{FF2B5EF4-FFF2-40B4-BE49-F238E27FC236}">
                <a16:creationId xmlns:a16="http://schemas.microsoft.com/office/drawing/2014/main" id="{7F4C95C1-EBEB-4FA8-8881-FC24360E3E33}"/>
              </a:ext>
            </a:extLst>
          </p:cNvPr>
          <p:cNvCxnSpPr/>
          <p:nvPr/>
        </p:nvCxnSpPr>
        <p:spPr>
          <a:xfrm>
            <a:off x="3535051" y="6042581"/>
            <a:ext cx="1454873"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19" name="TextBox 18">
            <a:extLst>
              <a:ext uri="{FF2B5EF4-FFF2-40B4-BE49-F238E27FC236}">
                <a16:creationId xmlns:a16="http://schemas.microsoft.com/office/drawing/2014/main" id="{3B440B45-C356-4DA8-8DA7-54274FAC8C26}"/>
              </a:ext>
            </a:extLst>
          </p:cNvPr>
          <p:cNvSpPr txBox="1"/>
          <p:nvPr/>
        </p:nvSpPr>
        <p:spPr>
          <a:xfrm>
            <a:off x="8656951" y="3963011"/>
            <a:ext cx="378014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Create slots </a:t>
            </a:r>
          </a:p>
          <a:p>
            <a:pPr marL="285750" indent="-285750">
              <a:buFont typeface="Arial" panose="020B0604020202020204" pitchFamily="34" charset="0"/>
              <a:buChar char="•"/>
            </a:pPr>
            <a:r>
              <a:rPr lang="en-US" dirty="0"/>
              <a:t>Register new intent, entities, actions &amp; slot</a:t>
            </a:r>
          </a:p>
          <a:p>
            <a:pPr marL="285750" indent="-285750">
              <a:buFont typeface="Arial" panose="020B0604020202020204" pitchFamily="34" charset="0"/>
              <a:buChar char="•"/>
            </a:pPr>
            <a:r>
              <a:rPr lang="en-US" dirty="0"/>
              <a:t>Add response/action template</a:t>
            </a:r>
          </a:p>
          <a:p>
            <a:pPr marL="285750" indent="-285750">
              <a:buFont typeface="Arial" panose="020B0604020202020204" pitchFamily="34" charset="0"/>
              <a:buChar char="•"/>
            </a:pPr>
            <a:r>
              <a:rPr lang="en-US" dirty="0"/>
              <a:t>Register form name</a:t>
            </a:r>
            <a:endParaRPr lang="en-IN" dirty="0"/>
          </a:p>
        </p:txBody>
      </p:sp>
      <p:cxnSp>
        <p:nvCxnSpPr>
          <p:cNvPr id="20" name="Straight Arrow Connector 19">
            <a:extLst>
              <a:ext uri="{FF2B5EF4-FFF2-40B4-BE49-F238E27FC236}">
                <a16:creationId xmlns:a16="http://schemas.microsoft.com/office/drawing/2014/main" id="{09EC267C-5464-4BB0-B344-BB1647EF16B3}"/>
              </a:ext>
            </a:extLst>
          </p:cNvPr>
          <p:cNvCxnSpPr>
            <a:cxnSpLocks/>
          </p:cNvCxnSpPr>
          <p:nvPr/>
        </p:nvCxnSpPr>
        <p:spPr>
          <a:xfrm>
            <a:off x="7346623" y="4656841"/>
            <a:ext cx="1540202"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28322E8C-6579-460F-B6E2-14DB3648B6F3}"/>
              </a:ext>
            </a:extLst>
          </p:cNvPr>
          <p:cNvCxnSpPr>
            <a:cxnSpLocks/>
          </p:cNvCxnSpPr>
          <p:nvPr/>
        </p:nvCxnSpPr>
        <p:spPr>
          <a:xfrm>
            <a:off x="7346623" y="1819373"/>
            <a:ext cx="1540202"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
        <p:nvSpPr>
          <p:cNvPr id="23" name="TextBox 22">
            <a:extLst>
              <a:ext uri="{FF2B5EF4-FFF2-40B4-BE49-F238E27FC236}">
                <a16:creationId xmlns:a16="http://schemas.microsoft.com/office/drawing/2014/main" id="{1F4D8288-7A52-4BE0-9568-851CEE43FB34}"/>
              </a:ext>
            </a:extLst>
          </p:cNvPr>
          <p:cNvSpPr txBox="1"/>
          <p:nvPr/>
        </p:nvSpPr>
        <p:spPr>
          <a:xfrm>
            <a:off x="8781072" y="1431605"/>
            <a:ext cx="3079420" cy="646331"/>
          </a:xfrm>
          <a:prstGeom prst="rect">
            <a:avLst/>
          </a:prstGeom>
          <a:noFill/>
        </p:spPr>
        <p:txBody>
          <a:bodyPr wrap="square" rtlCol="0">
            <a:spAutoFit/>
          </a:bodyPr>
          <a:lstStyle/>
          <a:p>
            <a:r>
              <a:rPr lang="en-US" dirty="0"/>
              <a:t>Add training data for new intent and entities.</a:t>
            </a:r>
            <a:endParaRPr lang="en-IN" dirty="0"/>
          </a:p>
        </p:txBody>
      </p:sp>
      <p:sp>
        <p:nvSpPr>
          <p:cNvPr id="24" name="TextBox 23">
            <a:extLst>
              <a:ext uri="{FF2B5EF4-FFF2-40B4-BE49-F238E27FC236}">
                <a16:creationId xmlns:a16="http://schemas.microsoft.com/office/drawing/2014/main" id="{57BD0DD7-0A96-499E-B601-B44BA07BD938}"/>
              </a:ext>
            </a:extLst>
          </p:cNvPr>
          <p:cNvSpPr txBox="1"/>
          <p:nvPr/>
        </p:nvSpPr>
        <p:spPr>
          <a:xfrm>
            <a:off x="8656951" y="2894623"/>
            <a:ext cx="3327662" cy="646331"/>
          </a:xfrm>
          <a:prstGeom prst="rect">
            <a:avLst/>
          </a:prstGeom>
          <a:noFill/>
        </p:spPr>
        <p:txBody>
          <a:bodyPr wrap="square" rtlCol="0">
            <a:spAutoFit/>
          </a:bodyPr>
          <a:lstStyle/>
          <a:p>
            <a:r>
              <a:rPr lang="en-US" dirty="0"/>
              <a:t>Add stories to show assistant activate and deactivate the form.</a:t>
            </a:r>
            <a:endParaRPr lang="en-IN" dirty="0"/>
          </a:p>
        </p:txBody>
      </p:sp>
      <p:sp>
        <p:nvSpPr>
          <p:cNvPr id="25" name="TextBox 24">
            <a:extLst>
              <a:ext uri="{FF2B5EF4-FFF2-40B4-BE49-F238E27FC236}">
                <a16:creationId xmlns:a16="http://schemas.microsoft.com/office/drawing/2014/main" id="{4E592C60-CB11-4E56-B3A5-0DAF8C5A3F1D}"/>
              </a:ext>
            </a:extLst>
          </p:cNvPr>
          <p:cNvSpPr txBox="1"/>
          <p:nvPr/>
        </p:nvSpPr>
        <p:spPr>
          <a:xfrm>
            <a:off x="8656951" y="5684064"/>
            <a:ext cx="378014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Write code to control form behavior.</a:t>
            </a:r>
          </a:p>
          <a:p>
            <a:pPr marL="285750" indent="-285750">
              <a:buFont typeface="Arial" panose="020B0604020202020204" pitchFamily="34" charset="0"/>
              <a:buChar char="•"/>
            </a:pPr>
            <a:r>
              <a:rPr lang="en-US" dirty="0"/>
              <a:t>Set Slot or Get slot</a:t>
            </a:r>
          </a:p>
          <a:p>
            <a:pPr marL="285750" indent="-285750">
              <a:buFont typeface="Arial" panose="020B0604020202020204" pitchFamily="34" charset="0"/>
              <a:buChar char="•"/>
            </a:pPr>
            <a:r>
              <a:rPr lang="en-US" dirty="0"/>
              <a:t>Fetch values from </a:t>
            </a:r>
            <a:r>
              <a:rPr lang="en-US" dirty="0" err="1"/>
              <a:t>api</a:t>
            </a:r>
            <a:endParaRPr lang="en-IN" dirty="0"/>
          </a:p>
        </p:txBody>
      </p:sp>
      <p:cxnSp>
        <p:nvCxnSpPr>
          <p:cNvPr id="26" name="Straight Arrow Connector 25">
            <a:extLst>
              <a:ext uri="{FF2B5EF4-FFF2-40B4-BE49-F238E27FC236}">
                <a16:creationId xmlns:a16="http://schemas.microsoft.com/office/drawing/2014/main" id="{3735D196-9F68-46DA-BE5A-5BF404D9C588}"/>
              </a:ext>
            </a:extLst>
          </p:cNvPr>
          <p:cNvCxnSpPr>
            <a:cxnSpLocks/>
          </p:cNvCxnSpPr>
          <p:nvPr/>
        </p:nvCxnSpPr>
        <p:spPr>
          <a:xfrm>
            <a:off x="7346623" y="5969821"/>
            <a:ext cx="1454873"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8" name="Straight Arrow Connector 27">
            <a:extLst>
              <a:ext uri="{FF2B5EF4-FFF2-40B4-BE49-F238E27FC236}">
                <a16:creationId xmlns:a16="http://schemas.microsoft.com/office/drawing/2014/main" id="{0747E481-BDDA-472F-AF39-B422099EFC47}"/>
              </a:ext>
            </a:extLst>
          </p:cNvPr>
          <p:cNvCxnSpPr>
            <a:cxnSpLocks/>
          </p:cNvCxnSpPr>
          <p:nvPr/>
        </p:nvCxnSpPr>
        <p:spPr>
          <a:xfrm>
            <a:off x="7346622" y="3280528"/>
            <a:ext cx="1454874" cy="0"/>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194130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F7FDA6-B57A-45C4-8E7D-713AA67CE373}"/>
              </a:ext>
            </a:extLst>
          </p:cNvPr>
          <p:cNvPicPr>
            <a:picLocks noChangeAspect="1"/>
          </p:cNvPicPr>
          <p:nvPr/>
        </p:nvPicPr>
        <p:blipFill>
          <a:blip r:embed="rId2"/>
          <a:stretch>
            <a:fillRect/>
          </a:stretch>
        </p:blipFill>
        <p:spPr>
          <a:xfrm>
            <a:off x="706440" y="310239"/>
            <a:ext cx="7254869" cy="6370872"/>
          </a:xfrm>
          <a:prstGeom prst="rect">
            <a:avLst/>
          </a:prstGeom>
        </p:spPr>
      </p:pic>
      <p:pic>
        <p:nvPicPr>
          <p:cNvPr id="5" name="Picture 4">
            <a:extLst>
              <a:ext uri="{FF2B5EF4-FFF2-40B4-BE49-F238E27FC236}">
                <a16:creationId xmlns:a16="http://schemas.microsoft.com/office/drawing/2014/main" id="{E8F07EF6-D567-4A19-BD06-065C48605396}"/>
              </a:ext>
            </a:extLst>
          </p:cNvPr>
          <p:cNvPicPr>
            <a:picLocks noChangeAspect="1"/>
          </p:cNvPicPr>
          <p:nvPr/>
        </p:nvPicPr>
        <p:blipFill>
          <a:blip r:embed="rId3"/>
          <a:stretch>
            <a:fillRect/>
          </a:stretch>
        </p:blipFill>
        <p:spPr>
          <a:xfrm>
            <a:off x="8180830" y="1208601"/>
            <a:ext cx="3870616" cy="4131883"/>
          </a:xfrm>
          <a:prstGeom prst="rect">
            <a:avLst/>
          </a:prstGeom>
        </p:spPr>
      </p:pic>
    </p:spTree>
    <p:extLst>
      <p:ext uri="{BB962C8B-B14F-4D97-AF65-F5344CB8AC3E}">
        <p14:creationId xmlns:p14="http://schemas.microsoft.com/office/powerpoint/2010/main" val="3045790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AD0AC-E4A1-44AA-84C9-F9F351CFDF65}"/>
              </a:ext>
            </a:extLst>
          </p:cNvPr>
          <p:cNvPicPr>
            <a:picLocks noChangeAspect="1"/>
          </p:cNvPicPr>
          <p:nvPr/>
        </p:nvPicPr>
        <p:blipFill>
          <a:blip r:embed="rId2"/>
          <a:stretch>
            <a:fillRect/>
          </a:stretch>
        </p:blipFill>
        <p:spPr>
          <a:xfrm>
            <a:off x="693421" y="598446"/>
            <a:ext cx="10390379" cy="5189767"/>
          </a:xfrm>
          <a:prstGeom prst="rect">
            <a:avLst/>
          </a:prstGeom>
        </p:spPr>
      </p:pic>
      <p:sp>
        <p:nvSpPr>
          <p:cNvPr id="5" name="TextBox 4">
            <a:extLst>
              <a:ext uri="{FF2B5EF4-FFF2-40B4-BE49-F238E27FC236}">
                <a16:creationId xmlns:a16="http://schemas.microsoft.com/office/drawing/2014/main" id="{676C030D-C4A2-4F7D-A66A-85A20126EFE2}"/>
              </a:ext>
            </a:extLst>
          </p:cNvPr>
          <p:cNvSpPr txBox="1"/>
          <p:nvPr/>
        </p:nvSpPr>
        <p:spPr>
          <a:xfrm>
            <a:off x="3415436" y="73385"/>
            <a:ext cx="6094378" cy="707886"/>
          </a:xfrm>
          <a:prstGeom prst="rect">
            <a:avLst/>
          </a:prstGeom>
          <a:noFill/>
        </p:spPr>
        <p:txBody>
          <a:bodyPr wrap="square">
            <a:spAutoFit/>
          </a:bodyPr>
          <a:lstStyle/>
          <a:p>
            <a:pPr algn="ctr"/>
            <a:r>
              <a:rPr lang="en-US" sz="4000" b="1" dirty="0">
                <a:ln/>
                <a:solidFill>
                  <a:schemeClr val="accent3"/>
                </a:solidFill>
              </a:rPr>
              <a:t>NLU training data</a:t>
            </a:r>
          </a:p>
        </p:txBody>
      </p:sp>
      <p:sp>
        <p:nvSpPr>
          <p:cNvPr id="6" name="TextBox 5">
            <a:extLst>
              <a:ext uri="{FF2B5EF4-FFF2-40B4-BE49-F238E27FC236}">
                <a16:creationId xmlns:a16="http://schemas.microsoft.com/office/drawing/2014/main" id="{DD97B778-EFF3-44A3-950D-7B085D728EC4}"/>
              </a:ext>
            </a:extLst>
          </p:cNvPr>
          <p:cNvSpPr txBox="1"/>
          <p:nvPr/>
        </p:nvSpPr>
        <p:spPr>
          <a:xfrm>
            <a:off x="693421" y="5857072"/>
            <a:ext cx="5769204" cy="1200329"/>
          </a:xfrm>
          <a:prstGeom prst="rect">
            <a:avLst/>
          </a:prstGeom>
          <a:noFill/>
        </p:spPr>
        <p:txBody>
          <a:bodyPr wrap="square" rtlCol="0">
            <a:spAutoFit/>
          </a:bodyPr>
          <a:lstStyle/>
          <a:p>
            <a:r>
              <a:rPr lang="en-IN" dirty="0"/>
              <a:t>Ref: </a:t>
            </a:r>
          </a:p>
          <a:p>
            <a:r>
              <a:rPr lang="en-IN" dirty="0">
                <a:hlinkClick r:id="rId3"/>
              </a:rPr>
              <a:t>https://rasa.com/docs/rasa/training-data-format/</a:t>
            </a:r>
            <a:endParaRPr lang="en-IN" dirty="0"/>
          </a:p>
          <a:p>
            <a:r>
              <a:rPr lang="en-IN" dirty="0">
                <a:hlinkClick r:id="rId4"/>
              </a:rPr>
              <a:t>https://rasa.com/docs/rasa/nlu-training-data</a:t>
            </a:r>
            <a:endParaRPr lang="en-IN" dirty="0"/>
          </a:p>
          <a:p>
            <a:endParaRPr lang="en-IN" dirty="0"/>
          </a:p>
        </p:txBody>
      </p:sp>
    </p:spTree>
    <p:extLst>
      <p:ext uri="{BB962C8B-B14F-4D97-AF65-F5344CB8AC3E}">
        <p14:creationId xmlns:p14="http://schemas.microsoft.com/office/powerpoint/2010/main" val="4074080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FE4CA6-7B0B-44EE-867B-460D370B9C99}"/>
              </a:ext>
            </a:extLst>
          </p:cNvPr>
          <p:cNvPicPr>
            <a:picLocks noChangeAspect="1"/>
          </p:cNvPicPr>
          <p:nvPr/>
        </p:nvPicPr>
        <p:blipFill>
          <a:blip r:embed="rId2"/>
          <a:stretch>
            <a:fillRect/>
          </a:stretch>
        </p:blipFill>
        <p:spPr>
          <a:xfrm>
            <a:off x="362932" y="802584"/>
            <a:ext cx="11315307" cy="5252831"/>
          </a:xfrm>
          <a:prstGeom prst="rect">
            <a:avLst/>
          </a:prstGeom>
        </p:spPr>
      </p:pic>
      <p:sp>
        <p:nvSpPr>
          <p:cNvPr id="5" name="TextBox 4">
            <a:extLst>
              <a:ext uri="{FF2B5EF4-FFF2-40B4-BE49-F238E27FC236}">
                <a16:creationId xmlns:a16="http://schemas.microsoft.com/office/drawing/2014/main" id="{5AE27512-8334-40D1-95C0-D26EC262B715}"/>
              </a:ext>
            </a:extLst>
          </p:cNvPr>
          <p:cNvSpPr txBox="1"/>
          <p:nvPr/>
        </p:nvSpPr>
        <p:spPr>
          <a:xfrm>
            <a:off x="2340635" y="143138"/>
            <a:ext cx="7510729" cy="707886"/>
          </a:xfrm>
          <a:prstGeom prst="rect">
            <a:avLst/>
          </a:prstGeom>
          <a:noFill/>
        </p:spPr>
        <p:txBody>
          <a:bodyPr wrap="square">
            <a:spAutoFit/>
          </a:bodyPr>
          <a:lstStyle/>
          <a:p>
            <a:pPr algn="ctr"/>
            <a:r>
              <a:rPr lang="en-US" sz="4000" b="1" dirty="0">
                <a:ln/>
                <a:solidFill>
                  <a:schemeClr val="accent3"/>
                </a:solidFill>
              </a:rPr>
              <a:t>Dialog Model/Stories training data</a:t>
            </a:r>
          </a:p>
        </p:txBody>
      </p:sp>
      <p:sp>
        <p:nvSpPr>
          <p:cNvPr id="7" name="TextBox 6">
            <a:extLst>
              <a:ext uri="{FF2B5EF4-FFF2-40B4-BE49-F238E27FC236}">
                <a16:creationId xmlns:a16="http://schemas.microsoft.com/office/drawing/2014/main" id="{3A169FEF-1C71-4AFC-9E64-3059F87522F0}"/>
              </a:ext>
            </a:extLst>
          </p:cNvPr>
          <p:cNvSpPr txBox="1"/>
          <p:nvPr/>
        </p:nvSpPr>
        <p:spPr>
          <a:xfrm>
            <a:off x="362932" y="6121403"/>
            <a:ext cx="6094428" cy="369332"/>
          </a:xfrm>
          <a:prstGeom prst="rect">
            <a:avLst/>
          </a:prstGeom>
          <a:noFill/>
        </p:spPr>
        <p:txBody>
          <a:bodyPr wrap="square">
            <a:spAutoFit/>
          </a:bodyPr>
          <a:lstStyle/>
          <a:p>
            <a:r>
              <a:rPr lang="en-IN" dirty="0"/>
              <a:t>Ref: https://rasa.com/docs/rasa/stories</a:t>
            </a:r>
          </a:p>
        </p:txBody>
      </p:sp>
    </p:spTree>
    <p:extLst>
      <p:ext uri="{BB962C8B-B14F-4D97-AF65-F5344CB8AC3E}">
        <p14:creationId xmlns:p14="http://schemas.microsoft.com/office/powerpoint/2010/main" val="4261902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ED5972-F758-4782-A032-06E44E5B3630}"/>
              </a:ext>
            </a:extLst>
          </p:cNvPr>
          <p:cNvSpPr txBox="1"/>
          <p:nvPr/>
        </p:nvSpPr>
        <p:spPr>
          <a:xfrm>
            <a:off x="2815613" y="154699"/>
            <a:ext cx="6094428" cy="707886"/>
          </a:xfrm>
          <a:prstGeom prst="rect">
            <a:avLst/>
          </a:prstGeom>
          <a:noFill/>
        </p:spPr>
        <p:txBody>
          <a:bodyPr wrap="square">
            <a:spAutoFit/>
          </a:bodyPr>
          <a:lstStyle/>
          <a:p>
            <a:pPr algn="ctr"/>
            <a:r>
              <a:rPr lang="en-US" sz="4000" b="1" dirty="0">
                <a:ln/>
                <a:solidFill>
                  <a:schemeClr val="accent3"/>
                </a:solidFill>
              </a:rPr>
              <a:t>Domain training data</a:t>
            </a:r>
          </a:p>
        </p:txBody>
      </p:sp>
      <p:pic>
        <p:nvPicPr>
          <p:cNvPr id="5" name="Picture 4">
            <a:extLst>
              <a:ext uri="{FF2B5EF4-FFF2-40B4-BE49-F238E27FC236}">
                <a16:creationId xmlns:a16="http://schemas.microsoft.com/office/drawing/2014/main" id="{C8972C0F-3C29-4ABF-8216-FECE995F5772}"/>
              </a:ext>
            </a:extLst>
          </p:cNvPr>
          <p:cNvPicPr>
            <a:picLocks noChangeAspect="1"/>
          </p:cNvPicPr>
          <p:nvPr/>
        </p:nvPicPr>
        <p:blipFill>
          <a:blip r:embed="rId2"/>
          <a:stretch>
            <a:fillRect/>
          </a:stretch>
        </p:blipFill>
        <p:spPr>
          <a:xfrm>
            <a:off x="631878" y="750635"/>
            <a:ext cx="10461899" cy="4896214"/>
          </a:xfrm>
          <a:prstGeom prst="rect">
            <a:avLst/>
          </a:prstGeom>
        </p:spPr>
      </p:pic>
      <p:sp>
        <p:nvSpPr>
          <p:cNvPr id="7" name="TextBox 6">
            <a:extLst>
              <a:ext uri="{FF2B5EF4-FFF2-40B4-BE49-F238E27FC236}">
                <a16:creationId xmlns:a16="http://schemas.microsoft.com/office/drawing/2014/main" id="{EB3E4EA9-6067-4EE1-AC3B-B984068B93B0}"/>
              </a:ext>
            </a:extLst>
          </p:cNvPr>
          <p:cNvSpPr txBox="1"/>
          <p:nvPr/>
        </p:nvSpPr>
        <p:spPr>
          <a:xfrm>
            <a:off x="242147" y="5813448"/>
            <a:ext cx="6094378" cy="369332"/>
          </a:xfrm>
          <a:prstGeom prst="rect">
            <a:avLst/>
          </a:prstGeom>
          <a:noFill/>
        </p:spPr>
        <p:txBody>
          <a:bodyPr wrap="square">
            <a:spAutoFit/>
          </a:bodyPr>
          <a:lstStyle/>
          <a:p>
            <a:r>
              <a:rPr lang="en-IN" dirty="0"/>
              <a:t>Ref: https://rasa.com/docs/rasa/domain</a:t>
            </a:r>
          </a:p>
        </p:txBody>
      </p:sp>
    </p:spTree>
    <p:extLst>
      <p:ext uri="{BB962C8B-B14F-4D97-AF65-F5344CB8AC3E}">
        <p14:creationId xmlns:p14="http://schemas.microsoft.com/office/powerpoint/2010/main" val="3917905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0C6FCC2-C1C4-4F0F-83F6-321DEC76FF7C}"/>
              </a:ext>
            </a:extLst>
          </p:cNvPr>
          <p:cNvSpPr txBox="1"/>
          <p:nvPr/>
        </p:nvSpPr>
        <p:spPr>
          <a:xfrm>
            <a:off x="2689153" y="1336"/>
            <a:ext cx="6094428" cy="707886"/>
          </a:xfrm>
          <a:prstGeom prst="rect">
            <a:avLst/>
          </a:prstGeom>
          <a:noFill/>
        </p:spPr>
        <p:txBody>
          <a:bodyPr wrap="square">
            <a:spAutoFit/>
          </a:bodyPr>
          <a:lstStyle/>
          <a:p>
            <a:pPr algn="ctr"/>
            <a:r>
              <a:rPr lang="en-US" sz="4000" b="1" dirty="0">
                <a:ln/>
                <a:solidFill>
                  <a:schemeClr val="accent3"/>
                </a:solidFill>
              </a:rPr>
              <a:t>Adding NLU training data</a:t>
            </a:r>
          </a:p>
        </p:txBody>
      </p:sp>
      <p:pic>
        <p:nvPicPr>
          <p:cNvPr id="10" name="Picture 9">
            <a:extLst>
              <a:ext uri="{FF2B5EF4-FFF2-40B4-BE49-F238E27FC236}">
                <a16:creationId xmlns:a16="http://schemas.microsoft.com/office/drawing/2014/main" id="{6ADD9AD8-D0E4-4205-8682-C749A1C9C174}"/>
              </a:ext>
            </a:extLst>
          </p:cNvPr>
          <p:cNvPicPr>
            <a:picLocks noChangeAspect="1"/>
          </p:cNvPicPr>
          <p:nvPr/>
        </p:nvPicPr>
        <p:blipFill rotWithShape="1">
          <a:blip r:embed="rId2"/>
          <a:srcRect l="10257" r="638" b="36788"/>
          <a:stretch/>
        </p:blipFill>
        <p:spPr>
          <a:xfrm>
            <a:off x="636453" y="1002557"/>
            <a:ext cx="11406242" cy="4026643"/>
          </a:xfrm>
          <a:prstGeom prst="rect">
            <a:avLst/>
          </a:prstGeom>
        </p:spPr>
      </p:pic>
    </p:spTree>
    <p:extLst>
      <p:ext uri="{BB962C8B-B14F-4D97-AF65-F5344CB8AC3E}">
        <p14:creationId xmlns:p14="http://schemas.microsoft.com/office/powerpoint/2010/main" val="1164632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B38515-3857-471B-889B-F88E5C8AF761}"/>
              </a:ext>
            </a:extLst>
          </p:cNvPr>
          <p:cNvPicPr>
            <a:picLocks noChangeAspect="1"/>
          </p:cNvPicPr>
          <p:nvPr/>
        </p:nvPicPr>
        <p:blipFill rotWithShape="1">
          <a:blip r:embed="rId2"/>
          <a:srcRect r="39638"/>
          <a:stretch/>
        </p:blipFill>
        <p:spPr>
          <a:xfrm>
            <a:off x="683288" y="1249022"/>
            <a:ext cx="5504112" cy="3510352"/>
          </a:xfrm>
          <a:prstGeom prst="rect">
            <a:avLst/>
          </a:prstGeom>
        </p:spPr>
      </p:pic>
      <p:sp>
        <p:nvSpPr>
          <p:cNvPr id="4" name="TextBox 3">
            <a:extLst>
              <a:ext uri="{FF2B5EF4-FFF2-40B4-BE49-F238E27FC236}">
                <a16:creationId xmlns:a16="http://schemas.microsoft.com/office/drawing/2014/main" id="{3D2DE2A9-F9BE-4B46-9D85-8AFBE308E713}"/>
              </a:ext>
            </a:extLst>
          </p:cNvPr>
          <p:cNvSpPr txBox="1"/>
          <p:nvPr/>
        </p:nvSpPr>
        <p:spPr>
          <a:xfrm>
            <a:off x="2689153" y="1336"/>
            <a:ext cx="6094428" cy="707886"/>
          </a:xfrm>
          <a:prstGeom prst="rect">
            <a:avLst/>
          </a:prstGeom>
          <a:noFill/>
        </p:spPr>
        <p:txBody>
          <a:bodyPr wrap="square">
            <a:spAutoFit/>
          </a:bodyPr>
          <a:lstStyle/>
          <a:p>
            <a:pPr algn="ctr"/>
            <a:r>
              <a:rPr lang="en-US" sz="4000" b="1" dirty="0">
                <a:ln/>
                <a:solidFill>
                  <a:schemeClr val="accent3"/>
                </a:solidFill>
              </a:rPr>
              <a:t>Adding Entity</a:t>
            </a:r>
          </a:p>
        </p:txBody>
      </p:sp>
      <p:pic>
        <p:nvPicPr>
          <p:cNvPr id="6" name="Picture 5">
            <a:extLst>
              <a:ext uri="{FF2B5EF4-FFF2-40B4-BE49-F238E27FC236}">
                <a16:creationId xmlns:a16="http://schemas.microsoft.com/office/drawing/2014/main" id="{B24D3D88-6A03-44C0-A6C4-44D2BCDFBE29}"/>
              </a:ext>
            </a:extLst>
          </p:cNvPr>
          <p:cNvPicPr>
            <a:picLocks noChangeAspect="1"/>
          </p:cNvPicPr>
          <p:nvPr/>
        </p:nvPicPr>
        <p:blipFill rotWithShape="1">
          <a:blip r:embed="rId3"/>
          <a:srcRect r="49214" b="13176"/>
          <a:stretch/>
        </p:blipFill>
        <p:spPr>
          <a:xfrm>
            <a:off x="6840625" y="1004498"/>
            <a:ext cx="4834036" cy="3754876"/>
          </a:xfrm>
          <a:prstGeom prst="rect">
            <a:avLst/>
          </a:prstGeom>
        </p:spPr>
      </p:pic>
      <p:sp>
        <p:nvSpPr>
          <p:cNvPr id="7" name="TextBox 6">
            <a:extLst>
              <a:ext uri="{FF2B5EF4-FFF2-40B4-BE49-F238E27FC236}">
                <a16:creationId xmlns:a16="http://schemas.microsoft.com/office/drawing/2014/main" id="{F9B9CAF4-03AD-416C-95DB-6F92C645ACDD}"/>
              </a:ext>
            </a:extLst>
          </p:cNvPr>
          <p:cNvSpPr txBox="1"/>
          <p:nvPr/>
        </p:nvSpPr>
        <p:spPr>
          <a:xfrm>
            <a:off x="1373080" y="4759374"/>
            <a:ext cx="4124528" cy="369332"/>
          </a:xfrm>
          <a:prstGeom prst="rect">
            <a:avLst/>
          </a:prstGeom>
          <a:noFill/>
        </p:spPr>
        <p:txBody>
          <a:bodyPr wrap="square" rtlCol="0">
            <a:spAutoFit/>
          </a:bodyPr>
          <a:lstStyle/>
          <a:p>
            <a:r>
              <a:rPr lang="en-US" dirty="0"/>
              <a:t>Add entity and type entities in </a:t>
            </a:r>
            <a:r>
              <a:rPr lang="en-US" dirty="0" err="1"/>
              <a:t>nlu.yml</a:t>
            </a:r>
            <a:endParaRPr lang="en-IN" dirty="0"/>
          </a:p>
        </p:txBody>
      </p:sp>
      <p:sp>
        <p:nvSpPr>
          <p:cNvPr id="8" name="TextBox 7">
            <a:extLst>
              <a:ext uri="{FF2B5EF4-FFF2-40B4-BE49-F238E27FC236}">
                <a16:creationId xmlns:a16="http://schemas.microsoft.com/office/drawing/2014/main" id="{18B5C1C6-04FC-444B-A992-A4C6990B40AD}"/>
              </a:ext>
            </a:extLst>
          </p:cNvPr>
          <p:cNvSpPr txBox="1"/>
          <p:nvPr/>
        </p:nvSpPr>
        <p:spPr>
          <a:xfrm>
            <a:off x="7195379" y="4739343"/>
            <a:ext cx="4124528" cy="369332"/>
          </a:xfrm>
          <a:prstGeom prst="rect">
            <a:avLst/>
          </a:prstGeom>
          <a:noFill/>
        </p:spPr>
        <p:txBody>
          <a:bodyPr wrap="square" rtlCol="0">
            <a:spAutoFit/>
          </a:bodyPr>
          <a:lstStyle/>
          <a:p>
            <a:r>
              <a:rPr lang="en-US" dirty="0"/>
              <a:t>Add entities in </a:t>
            </a:r>
            <a:r>
              <a:rPr lang="en-US" dirty="0" err="1"/>
              <a:t>domain.yml</a:t>
            </a:r>
            <a:endParaRPr lang="en-IN" dirty="0"/>
          </a:p>
        </p:txBody>
      </p:sp>
      <p:sp>
        <p:nvSpPr>
          <p:cNvPr id="9" name="TextBox 8">
            <a:extLst>
              <a:ext uri="{FF2B5EF4-FFF2-40B4-BE49-F238E27FC236}">
                <a16:creationId xmlns:a16="http://schemas.microsoft.com/office/drawing/2014/main" id="{B32B8D5D-2D0A-48AC-80A2-B98893C2584B}"/>
              </a:ext>
            </a:extLst>
          </p:cNvPr>
          <p:cNvSpPr txBox="1"/>
          <p:nvPr/>
        </p:nvSpPr>
        <p:spPr>
          <a:xfrm>
            <a:off x="307902" y="6303407"/>
            <a:ext cx="5692847" cy="369332"/>
          </a:xfrm>
          <a:prstGeom prst="rect">
            <a:avLst/>
          </a:prstGeom>
          <a:noFill/>
        </p:spPr>
        <p:txBody>
          <a:bodyPr wrap="square" rtlCol="0">
            <a:spAutoFit/>
          </a:bodyPr>
          <a:lstStyle/>
          <a:p>
            <a:r>
              <a:rPr lang="en-IN" dirty="0"/>
              <a:t>Ref: https://rasa.com/docs/action-server/sdk-tracker</a:t>
            </a:r>
          </a:p>
        </p:txBody>
      </p:sp>
    </p:spTree>
    <p:extLst>
      <p:ext uri="{BB962C8B-B14F-4D97-AF65-F5344CB8AC3E}">
        <p14:creationId xmlns:p14="http://schemas.microsoft.com/office/powerpoint/2010/main" val="1865761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183DB8-666E-4F58-B08B-3F90BF0D772C}"/>
              </a:ext>
            </a:extLst>
          </p:cNvPr>
          <p:cNvPicPr>
            <a:picLocks noChangeAspect="1"/>
          </p:cNvPicPr>
          <p:nvPr/>
        </p:nvPicPr>
        <p:blipFill>
          <a:blip r:embed="rId2"/>
          <a:stretch>
            <a:fillRect/>
          </a:stretch>
        </p:blipFill>
        <p:spPr>
          <a:xfrm>
            <a:off x="1177046" y="952908"/>
            <a:ext cx="8503865" cy="5671627"/>
          </a:xfrm>
          <a:prstGeom prst="rect">
            <a:avLst/>
          </a:prstGeom>
        </p:spPr>
      </p:pic>
      <p:sp>
        <p:nvSpPr>
          <p:cNvPr id="4" name="TextBox 3">
            <a:extLst>
              <a:ext uri="{FF2B5EF4-FFF2-40B4-BE49-F238E27FC236}">
                <a16:creationId xmlns:a16="http://schemas.microsoft.com/office/drawing/2014/main" id="{C60F2DE5-C030-4AD1-BD86-46950C0D2B38}"/>
              </a:ext>
            </a:extLst>
          </p:cNvPr>
          <p:cNvSpPr txBox="1"/>
          <p:nvPr/>
        </p:nvSpPr>
        <p:spPr>
          <a:xfrm>
            <a:off x="1895133" y="233465"/>
            <a:ext cx="7067690" cy="707886"/>
          </a:xfrm>
          <a:prstGeom prst="rect">
            <a:avLst/>
          </a:prstGeom>
          <a:noFill/>
        </p:spPr>
        <p:txBody>
          <a:bodyPr wrap="square">
            <a:spAutoFit/>
          </a:bodyPr>
          <a:lstStyle/>
          <a:p>
            <a:pPr algn="ctr"/>
            <a:r>
              <a:rPr lang="en-US" sz="4000" b="1" dirty="0">
                <a:ln/>
                <a:solidFill>
                  <a:schemeClr val="accent3"/>
                </a:solidFill>
              </a:rPr>
              <a:t>Adding Domain training data</a:t>
            </a:r>
          </a:p>
        </p:txBody>
      </p:sp>
    </p:spTree>
    <p:extLst>
      <p:ext uri="{BB962C8B-B14F-4D97-AF65-F5344CB8AC3E}">
        <p14:creationId xmlns:p14="http://schemas.microsoft.com/office/powerpoint/2010/main" val="1237231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15FA0A-26D8-4128-B795-CA470C585078}"/>
              </a:ext>
            </a:extLst>
          </p:cNvPr>
          <p:cNvPicPr>
            <a:picLocks noChangeAspect="1"/>
          </p:cNvPicPr>
          <p:nvPr/>
        </p:nvPicPr>
        <p:blipFill>
          <a:blip r:embed="rId2"/>
          <a:stretch>
            <a:fillRect/>
          </a:stretch>
        </p:blipFill>
        <p:spPr>
          <a:xfrm>
            <a:off x="2976346" y="1986080"/>
            <a:ext cx="5153253" cy="2800109"/>
          </a:xfrm>
          <a:prstGeom prst="rect">
            <a:avLst/>
          </a:prstGeom>
          <a:ln>
            <a:noFill/>
          </a:ln>
          <a:effectLst>
            <a:softEdge rad="112500"/>
          </a:effectLst>
        </p:spPr>
      </p:pic>
      <p:pic>
        <p:nvPicPr>
          <p:cNvPr id="5" name="Picture 4">
            <a:extLst>
              <a:ext uri="{FF2B5EF4-FFF2-40B4-BE49-F238E27FC236}">
                <a16:creationId xmlns:a16="http://schemas.microsoft.com/office/drawing/2014/main" id="{9937248D-4A0C-4EF9-A700-D4132212B2E1}"/>
              </a:ext>
            </a:extLst>
          </p:cNvPr>
          <p:cNvPicPr>
            <a:picLocks noChangeAspect="1"/>
          </p:cNvPicPr>
          <p:nvPr/>
        </p:nvPicPr>
        <p:blipFill>
          <a:blip r:embed="rId3"/>
          <a:stretch>
            <a:fillRect/>
          </a:stretch>
        </p:blipFill>
        <p:spPr>
          <a:xfrm>
            <a:off x="472088" y="1442301"/>
            <a:ext cx="2368589" cy="42581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52366070-97BA-4A07-972C-3F39C2FFC1E1}"/>
              </a:ext>
            </a:extLst>
          </p:cNvPr>
          <p:cNvPicPr>
            <a:picLocks noChangeAspect="1"/>
          </p:cNvPicPr>
          <p:nvPr/>
        </p:nvPicPr>
        <p:blipFill>
          <a:blip r:embed="rId4"/>
          <a:stretch>
            <a:fillRect/>
          </a:stretch>
        </p:blipFill>
        <p:spPr>
          <a:xfrm>
            <a:off x="8265268" y="1895475"/>
            <a:ext cx="3810000" cy="3067050"/>
          </a:xfrm>
          <a:prstGeom prst="rect">
            <a:avLst/>
          </a:prstGeom>
          <a:ln>
            <a:noFill/>
          </a:ln>
          <a:effectLst>
            <a:softEdge rad="112500"/>
          </a:effectLst>
        </p:spPr>
      </p:pic>
    </p:spTree>
    <p:extLst>
      <p:ext uri="{BB962C8B-B14F-4D97-AF65-F5344CB8AC3E}">
        <p14:creationId xmlns:p14="http://schemas.microsoft.com/office/powerpoint/2010/main" val="2548223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9DBF30-835B-4A79-A128-B68EB9802885}"/>
              </a:ext>
            </a:extLst>
          </p:cNvPr>
          <p:cNvPicPr>
            <a:picLocks noChangeAspect="1"/>
          </p:cNvPicPr>
          <p:nvPr/>
        </p:nvPicPr>
        <p:blipFill>
          <a:blip r:embed="rId2"/>
          <a:stretch>
            <a:fillRect/>
          </a:stretch>
        </p:blipFill>
        <p:spPr>
          <a:xfrm>
            <a:off x="2198450" y="570749"/>
            <a:ext cx="7294024" cy="6005149"/>
          </a:xfrm>
          <a:prstGeom prst="rect">
            <a:avLst/>
          </a:prstGeom>
        </p:spPr>
      </p:pic>
      <p:sp>
        <p:nvSpPr>
          <p:cNvPr id="4" name="TextBox 3">
            <a:extLst>
              <a:ext uri="{FF2B5EF4-FFF2-40B4-BE49-F238E27FC236}">
                <a16:creationId xmlns:a16="http://schemas.microsoft.com/office/drawing/2014/main" id="{98472FA9-9450-4BAC-A562-63148A596767}"/>
              </a:ext>
            </a:extLst>
          </p:cNvPr>
          <p:cNvSpPr txBox="1"/>
          <p:nvPr/>
        </p:nvSpPr>
        <p:spPr>
          <a:xfrm>
            <a:off x="2311617" y="-137137"/>
            <a:ext cx="7067690" cy="707886"/>
          </a:xfrm>
          <a:prstGeom prst="rect">
            <a:avLst/>
          </a:prstGeom>
          <a:noFill/>
        </p:spPr>
        <p:txBody>
          <a:bodyPr wrap="square">
            <a:spAutoFit/>
          </a:bodyPr>
          <a:lstStyle/>
          <a:p>
            <a:pPr algn="ctr"/>
            <a:r>
              <a:rPr lang="en-US" sz="4000" b="1" dirty="0">
                <a:ln/>
                <a:solidFill>
                  <a:schemeClr val="accent3"/>
                </a:solidFill>
              </a:rPr>
              <a:t>Adding Stories</a:t>
            </a:r>
          </a:p>
        </p:txBody>
      </p:sp>
    </p:spTree>
    <p:extLst>
      <p:ext uri="{BB962C8B-B14F-4D97-AF65-F5344CB8AC3E}">
        <p14:creationId xmlns:p14="http://schemas.microsoft.com/office/powerpoint/2010/main" val="2414168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0130F5-3639-4B17-9DB1-B3869C51711B}"/>
              </a:ext>
            </a:extLst>
          </p:cNvPr>
          <p:cNvPicPr>
            <a:picLocks noChangeAspect="1"/>
          </p:cNvPicPr>
          <p:nvPr/>
        </p:nvPicPr>
        <p:blipFill rotWithShape="1">
          <a:blip r:embed="rId2"/>
          <a:srcRect l="-798" t="26946" r="1"/>
          <a:stretch/>
        </p:blipFill>
        <p:spPr>
          <a:xfrm>
            <a:off x="1040857" y="611904"/>
            <a:ext cx="9445559" cy="2378249"/>
          </a:xfrm>
          <a:prstGeom prst="rect">
            <a:avLst/>
          </a:prstGeom>
        </p:spPr>
      </p:pic>
      <p:sp>
        <p:nvSpPr>
          <p:cNvPr id="6" name="TextBox 5">
            <a:extLst>
              <a:ext uri="{FF2B5EF4-FFF2-40B4-BE49-F238E27FC236}">
                <a16:creationId xmlns:a16="http://schemas.microsoft.com/office/drawing/2014/main" id="{A1D7A80A-3DA7-4364-9D5B-80FD53148F05}"/>
              </a:ext>
            </a:extLst>
          </p:cNvPr>
          <p:cNvSpPr txBox="1"/>
          <p:nvPr/>
        </p:nvSpPr>
        <p:spPr>
          <a:xfrm>
            <a:off x="2311617" y="-137137"/>
            <a:ext cx="7067690" cy="707886"/>
          </a:xfrm>
          <a:prstGeom prst="rect">
            <a:avLst/>
          </a:prstGeom>
          <a:noFill/>
        </p:spPr>
        <p:txBody>
          <a:bodyPr wrap="square">
            <a:spAutoFit/>
          </a:bodyPr>
          <a:lstStyle/>
          <a:p>
            <a:pPr algn="ctr"/>
            <a:r>
              <a:rPr lang="en-US" sz="4000" b="1" dirty="0">
                <a:ln/>
                <a:solidFill>
                  <a:schemeClr val="accent3"/>
                </a:solidFill>
              </a:rPr>
              <a:t>Training Rasa Model</a:t>
            </a:r>
          </a:p>
        </p:txBody>
      </p:sp>
      <p:sp>
        <p:nvSpPr>
          <p:cNvPr id="7" name="TextBox 6">
            <a:extLst>
              <a:ext uri="{FF2B5EF4-FFF2-40B4-BE49-F238E27FC236}">
                <a16:creationId xmlns:a16="http://schemas.microsoft.com/office/drawing/2014/main" id="{6842EE0D-667E-4E02-95BA-4F3D02A8D6F5}"/>
              </a:ext>
            </a:extLst>
          </p:cNvPr>
          <p:cNvSpPr txBox="1"/>
          <p:nvPr/>
        </p:nvSpPr>
        <p:spPr>
          <a:xfrm>
            <a:off x="1196502" y="3122579"/>
            <a:ext cx="3998068" cy="369332"/>
          </a:xfrm>
          <a:prstGeom prst="rect">
            <a:avLst/>
          </a:prstGeom>
          <a:noFill/>
        </p:spPr>
        <p:txBody>
          <a:bodyPr wrap="square" rtlCol="0">
            <a:spAutoFit/>
          </a:bodyPr>
          <a:lstStyle/>
          <a:p>
            <a:r>
              <a:rPr lang="en-US" dirty="0"/>
              <a:t> use ‘rasa train’ command in terminal. </a:t>
            </a:r>
            <a:endParaRPr lang="en-IN" dirty="0"/>
          </a:p>
        </p:txBody>
      </p:sp>
      <p:pic>
        <p:nvPicPr>
          <p:cNvPr id="9" name="Picture 8">
            <a:extLst>
              <a:ext uri="{FF2B5EF4-FFF2-40B4-BE49-F238E27FC236}">
                <a16:creationId xmlns:a16="http://schemas.microsoft.com/office/drawing/2014/main" id="{5DB22CAD-AEFE-4701-9ACF-9D43076B979B}"/>
              </a:ext>
            </a:extLst>
          </p:cNvPr>
          <p:cNvPicPr>
            <a:picLocks noChangeAspect="1"/>
          </p:cNvPicPr>
          <p:nvPr/>
        </p:nvPicPr>
        <p:blipFill>
          <a:blip r:embed="rId3"/>
          <a:stretch>
            <a:fillRect/>
          </a:stretch>
        </p:blipFill>
        <p:spPr>
          <a:xfrm>
            <a:off x="1040858" y="3491911"/>
            <a:ext cx="9445558" cy="3209317"/>
          </a:xfrm>
          <a:prstGeom prst="rect">
            <a:avLst/>
          </a:prstGeom>
        </p:spPr>
      </p:pic>
    </p:spTree>
    <p:extLst>
      <p:ext uri="{BB962C8B-B14F-4D97-AF65-F5344CB8AC3E}">
        <p14:creationId xmlns:p14="http://schemas.microsoft.com/office/powerpoint/2010/main" val="2939124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B34953-5092-4F4B-A099-639DA5628757}"/>
              </a:ext>
            </a:extLst>
          </p:cNvPr>
          <p:cNvPicPr>
            <a:picLocks noChangeAspect="1"/>
          </p:cNvPicPr>
          <p:nvPr/>
        </p:nvPicPr>
        <p:blipFill>
          <a:blip r:embed="rId2"/>
          <a:stretch>
            <a:fillRect/>
          </a:stretch>
        </p:blipFill>
        <p:spPr>
          <a:xfrm>
            <a:off x="846307" y="624192"/>
            <a:ext cx="9484467" cy="5326361"/>
          </a:xfrm>
          <a:prstGeom prst="rect">
            <a:avLst/>
          </a:prstGeom>
        </p:spPr>
      </p:pic>
      <p:sp>
        <p:nvSpPr>
          <p:cNvPr id="4" name="TextBox 3">
            <a:extLst>
              <a:ext uri="{FF2B5EF4-FFF2-40B4-BE49-F238E27FC236}">
                <a16:creationId xmlns:a16="http://schemas.microsoft.com/office/drawing/2014/main" id="{3A1E6294-09D3-4D08-9F66-741EB9E31D3C}"/>
              </a:ext>
            </a:extLst>
          </p:cNvPr>
          <p:cNvSpPr txBox="1"/>
          <p:nvPr/>
        </p:nvSpPr>
        <p:spPr>
          <a:xfrm>
            <a:off x="963038" y="6060332"/>
            <a:ext cx="5583677" cy="369332"/>
          </a:xfrm>
          <a:prstGeom prst="rect">
            <a:avLst/>
          </a:prstGeom>
          <a:noFill/>
        </p:spPr>
        <p:txBody>
          <a:bodyPr wrap="square" rtlCol="0">
            <a:spAutoFit/>
          </a:bodyPr>
          <a:lstStyle/>
          <a:p>
            <a:r>
              <a:rPr lang="en-US" dirty="0"/>
              <a:t>Use command  ‘rasa shell’ in terminal</a:t>
            </a:r>
            <a:endParaRPr lang="en-IN" dirty="0"/>
          </a:p>
        </p:txBody>
      </p:sp>
      <p:sp>
        <p:nvSpPr>
          <p:cNvPr id="5" name="TextBox 4">
            <a:extLst>
              <a:ext uri="{FF2B5EF4-FFF2-40B4-BE49-F238E27FC236}">
                <a16:creationId xmlns:a16="http://schemas.microsoft.com/office/drawing/2014/main" id="{6B857DBA-8CD3-41F2-BB55-495ACE16A019}"/>
              </a:ext>
            </a:extLst>
          </p:cNvPr>
          <p:cNvSpPr txBox="1"/>
          <p:nvPr/>
        </p:nvSpPr>
        <p:spPr>
          <a:xfrm>
            <a:off x="2253251" y="0"/>
            <a:ext cx="7067690" cy="707886"/>
          </a:xfrm>
          <a:prstGeom prst="rect">
            <a:avLst/>
          </a:prstGeom>
          <a:noFill/>
        </p:spPr>
        <p:txBody>
          <a:bodyPr wrap="square">
            <a:spAutoFit/>
          </a:bodyPr>
          <a:lstStyle/>
          <a:p>
            <a:pPr algn="ctr"/>
            <a:r>
              <a:rPr lang="en-US" sz="4000" b="1" dirty="0">
                <a:ln/>
                <a:solidFill>
                  <a:schemeClr val="accent3"/>
                </a:solidFill>
              </a:rPr>
              <a:t>Testing training data</a:t>
            </a:r>
          </a:p>
        </p:txBody>
      </p:sp>
    </p:spTree>
    <p:extLst>
      <p:ext uri="{BB962C8B-B14F-4D97-AF65-F5344CB8AC3E}">
        <p14:creationId xmlns:p14="http://schemas.microsoft.com/office/powerpoint/2010/main" val="1276101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307BEB-49CB-4620-8A9F-165B70A39606}"/>
              </a:ext>
            </a:extLst>
          </p:cNvPr>
          <p:cNvPicPr>
            <a:picLocks noChangeAspect="1"/>
          </p:cNvPicPr>
          <p:nvPr/>
        </p:nvPicPr>
        <p:blipFill>
          <a:blip r:embed="rId2"/>
          <a:stretch>
            <a:fillRect/>
          </a:stretch>
        </p:blipFill>
        <p:spPr>
          <a:xfrm>
            <a:off x="615805" y="603859"/>
            <a:ext cx="10502910" cy="5650282"/>
          </a:xfrm>
          <a:prstGeom prst="rect">
            <a:avLst/>
          </a:prstGeom>
        </p:spPr>
      </p:pic>
      <p:sp>
        <p:nvSpPr>
          <p:cNvPr id="6" name="TextBox 5">
            <a:extLst>
              <a:ext uri="{FF2B5EF4-FFF2-40B4-BE49-F238E27FC236}">
                <a16:creationId xmlns:a16="http://schemas.microsoft.com/office/drawing/2014/main" id="{621E31DA-E663-449E-AD7F-A36AB5F80476}"/>
              </a:ext>
            </a:extLst>
          </p:cNvPr>
          <p:cNvSpPr txBox="1"/>
          <p:nvPr/>
        </p:nvSpPr>
        <p:spPr>
          <a:xfrm>
            <a:off x="2253251" y="0"/>
            <a:ext cx="7067690" cy="707886"/>
          </a:xfrm>
          <a:prstGeom prst="rect">
            <a:avLst/>
          </a:prstGeom>
          <a:noFill/>
        </p:spPr>
        <p:txBody>
          <a:bodyPr wrap="square">
            <a:spAutoFit/>
          </a:bodyPr>
          <a:lstStyle/>
          <a:p>
            <a:pPr algn="ctr"/>
            <a:r>
              <a:rPr lang="en-US" sz="4000" b="1" dirty="0">
                <a:ln/>
                <a:solidFill>
                  <a:schemeClr val="accent3"/>
                </a:solidFill>
              </a:rPr>
              <a:t>Custom Action Implementation</a:t>
            </a:r>
          </a:p>
        </p:txBody>
      </p:sp>
      <p:sp>
        <p:nvSpPr>
          <p:cNvPr id="8" name="TextBox 7">
            <a:extLst>
              <a:ext uri="{FF2B5EF4-FFF2-40B4-BE49-F238E27FC236}">
                <a16:creationId xmlns:a16="http://schemas.microsoft.com/office/drawing/2014/main" id="{81FB9F36-3998-480E-B1FD-1C14927DC85B}"/>
              </a:ext>
            </a:extLst>
          </p:cNvPr>
          <p:cNvSpPr txBox="1"/>
          <p:nvPr/>
        </p:nvSpPr>
        <p:spPr>
          <a:xfrm>
            <a:off x="615805" y="6363093"/>
            <a:ext cx="8933548" cy="369332"/>
          </a:xfrm>
          <a:prstGeom prst="rect">
            <a:avLst/>
          </a:prstGeom>
          <a:noFill/>
        </p:spPr>
        <p:txBody>
          <a:bodyPr wrap="square" rtlCol="0">
            <a:spAutoFit/>
          </a:bodyPr>
          <a:lstStyle/>
          <a:p>
            <a:r>
              <a:rPr lang="en-US" dirty="0"/>
              <a:t>Adding of intents in </a:t>
            </a:r>
            <a:r>
              <a:rPr lang="en-US" dirty="0" err="1"/>
              <a:t>nlu</a:t>
            </a:r>
            <a:r>
              <a:rPr lang="en-US" dirty="0"/>
              <a:t> file</a:t>
            </a:r>
            <a:endParaRPr lang="en-IN" dirty="0"/>
          </a:p>
        </p:txBody>
      </p:sp>
    </p:spTree>
    <p:extLst>
      <p:ext uri="{BB962C8B-B14F-4D97-AF65-F5344CB8AC3E}">
        <p14:creationId xmlns:p14="http://schemas.microsoft.com/office/powerpoint/2010/main" val="2369793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ACE1F3-97FC-426C-A95F-F8B03D6CB13E}"/>
              </a:ext>
            </a:extLst>
          </p:cNvPr>
          <p:cNvSpPr txBox="1"/>
          <p:nvPr/>
        </p:nvSpPr>
        <p:spPr>
          <a:xfrm>
            <a:off x="819150" y="729377"/>
            <a:ext cx="8677275" cy="5632311"/>
          </a:xfrm>
          <a:prstGeom prst="rect">
            <a:avLst/>
          </a:prstGeom>
          <a:noFill/>
        </p:spPr>
        <p:txBody>
          <a:bodyPr wrap="square">
            <a:spAutoFit/>
          </a:bodyPr>
          <a:lstStyle/>
          <a:p>
            <a:pPr algn="just"/>
            <a:endParaRPr lang="en-US" dirty="0"/>
          </a:p>
          <a:p>
            <a:pPr algn="just"/>
            <a:r>
              <a:rPr lang="en-US" dirty="0"/>
              <a:t>The Tracker class represents a Rasa conversation tracker. It lets you access your bot's memory in your custom actions. You can get information about past events and the current state of the conversation through Tracker attributes and methods.</a:t>
            </a:r>
          </a:p>
          <a:p>
            <a:pPr algn="just"/>
            <a:endParaRPr lang="en-US" dirty="0"/>
          </a:p>
          <a:p>
            <a:pPr algn="just"/>
            <a:r>
              <a:rPr lang="en-US" dirty="0"/>
              <a:t>Attributes#</a:t>
            </a:r>
          </a:p>
          <a:p>
            <a:pPr algn="just"/>
            <a:r>
              <a:rPr lang="en-US" dirty="0"/>
              <a:t>The following are available as attributes of a Tracker object:</a:t>
            </a:r>
          </a:p>
          <a:p>
            <a:pPr algn="just"/>
            <a:endParaRPr lang="en-US" dirty="0"/>
          </a:p>
          <a:p>
            <a:pPr algn="just"/>
            <a:r>
              <a:rPr lang="en-US" dirty="0" err="1">
                <a:highlight>
                  <a:srgbClr val="FFFF00"/>
                </a:highlight>
              </a:rPr>
              <a:t>sender_id</a:t>
            </a:r>
            <a:r>
              <a:rPr lang="en-US" dirty="0">
                <a:highlight>
                  <a:srgbClr val="FFFF00"/>
                </a:highlight>
              </a:rPr>
              <a:t> - The unique ID of person talking to the bot.</a:t>
            </a:r>
          </a:p>
          <a:p>
            <a:pPr algn="just"/>
            <a:endParaRPr lang="en-US" dirty="0">
              <a:highlight>
                <a:srgbClr val="FFFF00"/>
              </a:highlight>
            </a:endParaRPr>
          </a:p>
          <a:p>
            <a:pPr algn="just"/>
            <a:r>
              <a:rPr lang="en-US" dirty="0">
                <a:highlight>
                  <a:srgbClr val="FFFF00"/>
                </a:highlight>
              </a:rPr>
              <a:t>slots - The list of slots that can be filled as defined in the “</a:t>
            </a:r>
            <a:r>
              <a:rPr lang="en-US" dirty="0" err="1">
                <a:highlight>
                  <a:srgbClr val="FFFF00"/>
                </a:highlight>
              </a:rPr>
              <a:t>ref”domains</a:t>
            </a:r>
            <a:r>
              <a:rPr lang="en-US" dirty="0">
                <a:highlight>
                  <a:srgbClr val="FFFF00"/>
                </a:highlight>
              </a:rPr>
              <a:t>.</a:t>
            </a:r>
          </a:p>
          <a:p>
            <a:pPr algn="just"/>
            <a:endParaRPr lang="en-US" dirty="0"/>
          </a:p>
          <a:p>
            <a:pPr algn="just"/>
            <a:r>
              <a:rPr lang="en-US" dirty="0" err="1">
                <a:highlight>
                  <a:srgbClr val="FFFF00"/>
                </a:highlight>
              </a:rPr>
              <a:t>latest_message</a:t>
            </a:r>
            <a:r>
              <a:rPr lang="en-US" dirty="0">
                <a:highlight>
                  <a:srgbClr val="FFFF00"/>
                </a:highlight>
              </a:rPr>
              <a:t> - A dictionary containing the attributes of the latest message: intent, entities and text.</a:t>
            </a:r>
          </a:p>
          <a:p>
            <a:pPr algn="just"/>
            <a:endParaRPr lang="en-US" dirty="0"/>
          </a:p>
          <a:p>
            <a:pPr algn="just"/>
            <a:r>
              <a:rPr lang="en-US" dirty="0"/>
              <a:t>events - A list of all previous events.</a:t>
            </a:r>
          </a:p>
          <a:p>
            <a:pPr algn="just"/>
            <a:endParaRPr lang="en-US" dirty="0"/>
          </a:p>
          <a:p>
            <a:pPr algn="just"/>
            <a:r>
              <a:rPr lang="en-US" dirty="0" err="1"/>
              <a:t>active_loop</a:t>
            </a:r>
            <a:r>
              <a:rPr lang="en-US" dirty="0"/>
              <a:t> - The name of the currently active loop.</a:t>
            </a:r>
          </a:p>
          <a:p>
            <a:pPr algn="just"/>
            <a:endParaRPr lang="en-US" dirty="0"/>
          </a:p>
          <a:p>
            <a:pPr algn="just"/>
            <a:r>
              <a:rPr lang="en-US" dirty="0" err="1"/>
              <a:t>latest_action_name</a:t>
            </a:r>
            <a:r>
              <a:rPr lang="en-US" dirty="0"/>
              <a:t> - The name of the last action the bot executed.</a:t>
            </a:r>
            <a:endParaRPr lang="en-IN" dirty="0"/>
          </a:p>
        </p:txBody>
      </p:sp>
      <p:sp>
        <p:nvSpPr>
          <p:cNvPr id="5" name="TextBox 4">
            <a:extLst>
              <a:ext uri="{FF2B5EF4-FFF2-40B4-BE49-F238E27FC236}">
                <a16:creationId xmlns:a16="http://schemas.microsoft.com/office/drawing/2014/main" id="{0BAFB88C-8840-49E0-B1EC-E39F1DE12245}"/>
              </a:ext>
            </a:extLst>
          </p:cNvPr>
          <p:cNvSpPr txBox="1"/>
          <p:nvPr/>
        </p:nvSpPr>
        <p:spPr>
          <a:xfrm>
            <a:off x="819150" y="6361688"/>
            <a:ext cx="6096000" cy="369332"/>
          </a:xfrm>
          <a:prstGeom prst="rect">
            <a:avLst/>
          </a:prstGeom>
          <a:noFill/>
        </p:spPr>
        <p:txBody>
          <a:bodyPr wrap="square">
            <a:spAutoFit/>
          </a:bodyPr>
          <a:lstStyle/>
          <a:p>
            <a:r>
              <a:rPr lang="en-IN" dirty="0"/>
              <a:t>Ref: https://rasa.com/docs/action-server/sdk-tracker</a:t>
            </a:r>
          </a:p>
        </p:txBody>
      </p:sp>
      <p:sp>
        <p:nvSpPr>
          <p:cNvPr id="6" name="TextBox 5">
            <a:extLst>
              <a:ext uri="{FF2B5EF4-FFF2-40B4-BE49-F238E27FC236}">
                <a16:creationId xmlns:a16="http://schemas.microsoft.com/office/drawing/2014/main" id="{4268EE95-6360-4224-803A-DEAEBA6CBBDC}"/>
              </a:ext>
            </a:extLst>
          </p:cNvPr>
          <p:cNvSpPr txBox="1"/>
          <p:nvPr/>
        </p:nvSpPr>
        <p:spPr>
          <a:xfrm>
            <a:off x="2962275" y="224909"/>
            <a:ext cx="6096000" cy="707886"/>
          </a:xfrm>
          <a:prstGeom prst="rect">
            <a:avLst/>
          </a:prstGeom>
          <a:noFill/>
        </p:spPr>
        <p:txBody>
          <a:bodyPr wrap="square">
            <a:spAutoFit/>
          </a:bodyPr>
          <a:lstStyle/>
          <a:p>
            <a:pPr algn="ctr"/>
            <a:r>
              <a:rPr lang="en-US" sz="4000" b="1" dirty="0">
                <a:ln/>
                <a:solidFill>
                  <a:schemeClr val="accent3"/>
                </a:solidFill>
              </a:rPr>
              <a:t>Tracker Class</a:t>
            </a:r>
            <a:endParaRPr lang="en-IN" sz="4000" b="1" dirty="0">
              <a:ln/>
              <a:solidFill>
                <a:schemeClr val="accent3"/>
              </a:solidFill>
            </a:endParaRPr>
          </a:p>
        </p:txBody>
      </p:sp>
    </p:spTree>
    <p:extLst>
      <p:ext uri="{BB962C8B-B14F-4D97-AF65-F5344CB8AC3E}">
        <p14:creationId xmlns:p14="http://schemas.microsoft.com/office/powerpoint/2010/main" val="1114588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73F340-0DA7-4BC1-A90A-3CAEA6A69257}"/>
              </a:ext>
            </a:extLst>
          </p:cNvPr>
          <p:cNvPicPr>
            <a:picLocks noChangeAspect="1"/>
          </p:cNvPicPr>
          <p:nvPr/>
        </p:nvPicPr>
        <p:blipFill>
          <a:blip r:embed="rId2"/>
          <a:stretch>
            <a:fillRect/>
          </a:stretch>
        </p:blipFill>
        <p:spPr>
          <a:xfrm>
            <a:off x="1223580" y="0"/>
            <a:ext cx="8071249" cy="6136404"/>
          </a:xfrm>
          <a:prstGeom prst="rect">
            <a:avLst/>
          </a:prstGeom>
        </p:spPr>
      </p:pic>
      <p:sp>
        <p:nvSpPr>
          <p:cNvPr id="4" name="TextBox 3">
            <a:extLst>
              <a:ext uri="{FF2B5EF4-FFF2-40B4-BE49-F238E27FC236}">
                <a16:creationId xmlns:a16="http://schemas.microsoft.com/office/drawing/2014/main" id="{943A765F-9532-4EC3-9B1F-7EFF948D6BCD}"/>
              </a:ext>
            </a:extLst>
          </p:cNvPr>
          <p:cNvSpPr txBox="1"/>
          <p:nvPr/>
        </p:nvSpPr>
        <p:spPr>
          <a:xfrm>
            <a:off x="1150070" y="6278252"/>
            <a:ext cx="7984503" cy="369332"/>
          </a:xfrm>
          <a:prstGeom prst="rect">
            <a:avLst/>
          </a:prstGeom>
          <a:noFill/>
        </p:spPr>
        <p:txBody>
          <a:bodyPr wrap="square" rtlCol="0">
            <a:spAutoFit/>
          </a:bodyPr>
          <a:lstStyle/>
          <a:p>
            <a:r>
              <a:rPr lang="en-US" dirty="0"/>
              <a:t>* Refer to  </a:t>
            </a:r>
            <a:r>
              <a:rPr lang="en-US" dirty="0" err="1"/>
              <a:t>action_hello_world</a:t>
            </a:r>
            <a:r>
              <a:rPr lang="en-US" dirty="0"/>
              <a:t>  here writing action keyword is important</a:t>
            </a:r>
            <a:endParaRPr lang="en-IN" dirty="0"/>
          </a:p>
        </p:txBody>
      </p:sp>
    </p:spTree>
    <p:extLst>
      <p:ext uri="{BB962C8B-B14F-4D97-AF65-F5344CB8AC3E}">
        <p14:creationId xmlns:p14="http://schemas.microsoft.com/office/powerpoint/2010/main" val="3459699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887A6D-7C36-450F-9BE8-3D51C00FBC54}"/>
              </a:ext>
            </a:extLst>
          </p:cNvPr>
          <p:cNvPicPr>
            <a:picLocks noChangeAspect="1"/>
          </p:cNvPicPr>
          <p:nvPr/>
        </p:nvPicPr>
        <p:blipFill>
          <a:blip r:embed="rId2"/>
          <a:stretch>
            <a:fillRect/>
          </a:stretch>
        </p:blipFill>
        <p:spPr>
          <a:xfrm>
            <a:off x="1511571" y="0"/>
            <a:ext cx="8313991" cy="6014301"/>
          </a:xfrm>
          <a:prstGeom prst="rect">
            <a:avLst/>
          </a:prstGeom>
        </p:spPr>
      </p:pic>
      <p:sp>
        <p:nvSpPr>
          <p:cNvPr id="4" name="TextBox 3">
            <a:extLst>
              <a:ext uri="{FF2B5EF4-FFF2-40B4-BE49-F238E27FC236}">
                <a16:creationId xmlns:a16="http://schemas.microsoft.com/office/drawing/2014/main" id="{388C55D7-63D9-4631-8CED-4DE8AB422EA7}"/>
              </a:ext>
            </a:extLst>
          </p:cNvPr>
          <p:cNvSpPr txBox="1"/>
          <p:nvPr/>
        </p:nvSpPr>
        <p:spPr>
          <a:xfrm>
            <a:off x="1511571" y="6221691"/>
            <a:ext cx="6039299" cy="369332"/>
          </a:xfrm>
          <a:prstGeom prst="rect">
            <a:avLst/>
          </a:prstGeom>
          <a:noFill/>
        </p:spPr>
        <p:txBody>
          <a:bodyPr wrap="square" rtlCol="0">
            <a:spAutoFit/>
          </a:bodyPr>
          <a:lstStyle/>
          <a:p>
            <a:r>
              <a:rPr lang="en-US" dirty="0"/>
              <a:t>*defining Actions in domain file</a:t>
            </a:r>
            <a:endParaRPr lang="en-IN" dirty="0"/>
          </a:p>
        </p:txBody>
      </p:sp>
    </p:spTree>
    <p:extLst>
      <p:ext uri="{BB962C8B-B14F-4D97-AF65-F5344CB8AC3E}">
        <p14:creationId xmlns:p14="http://schemas.microsoft.com/office/powerpoint/2010/main" val="1675216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E2CCDE-42E7-4173-A8A9-27BAB5EAE0DF}"/>
              </a:ext>
            </a:extLst>
          </p:cNvPr>
          <p:cNvPicPr>
            <a:picLocks noChangeAspect="1"/>
          </p:cNvPicPr>
          <p:nvPr/>
        </p:nvPicPr>
        <p:blipFill>
          <a:blip r:embed="rId2"/>
          <a:stretch>
            <a:fillRect/>
          </a:stretch>
        </p:blipFill>
        <p:spPr>
          <a:xfrm>
            <a:off x="1112364" y="115164"/>
            <a:ext cx="5976594" cy="3954824"/>
          </a:xfrm>
          <a:prstGeom prst="rect">
            <a:avLst/>
          </a:prstGeom>
        </p:spPr>
      </p:pic>
      <p:pic>
        <p:nvPicPr>
          <p:cNvPr id="5" name="Picture 4">
            <a:extLst>
              <a:ext uri="{FF2B5EF4-FFF2-40B4-BE49-F238E27FC236}">
                <a16:creationId xmlns:a16="http://schemas.microsoft.com/office/drawing/2014/main" id="{B1EB7E62-3FCB-4539-942C-973AC5A7341F}"/>
              </a:ext>
            </a:extLst>
          </p:cNvPr>
          <p:cNvPicPr>
            <a:picLocks noChangeAspect="1"/>
          </p:cNvPicPr>
          <p:nvPr/>
        </p:nvPicPr>
        <p:blipFill rotWithShape="1">
          <a:blip r:embed="rId3"/>
          <a:srcRect t="30586" r="29311"/>
          <a:stretch/>
        </p:blipFill>
        <p:spPr>
          <a:xfrm>
            <a:off x="142388" y="4475870"/>
            <a:ext cx="5811219" cy="2226587"/>
          </a:xfrm>
          <a:prstGeom prst="rect">
            <a:avLst/>
          </a:prstGeom>
        </p:spPr>
      </p:pic>
      <p:sp>
        <p:nvSpPr>
          <p:cNvPr id="6" name="TextBox 5">
            <a:extLst>
              <a:ext uri="{FF2B5EF4-FFF2-40B4-BE49-F238E27FC236}">
                <a16:creationId xmlns:a16="http://schemas.microsoft.com/office/drawing/2014/main" id="{DB69F049-2697-46E6-A223-DCBF80647658}"/>
              </a:ext>
            </a:extLst>
          </p:cNvPr>
          <p:cNvSpPr txBox="1"/>
          <p:nvPr/>
        </p:nvSpPr>
        <p:spPr>
          <a:xfrm>
            <a:off x="7389625" y="818768"/>
            <a:ext cx="4140522" cy="1754326"/>
          </a:xfrm>
          <a:prstGeom prst="rect">
            <a:avLst/>
          </a:prstGeom>
          <a:noFill/>
        </p:spPr>
        <p:txBody>
          <a:bodyPr wrap="square" rtlCol="0">
            <a:spAutoFit/>
          </a:bodyPr>
          <a:lstStyle/>
          <a:p>
            <a:r>
              <a:rPr lang="en-US" dirty="0"/>
              <a:t>Step1) retrain model with ‘rasa train’</a:t>
            </a:r>
          </a:p>
          <a:p>
            <a:endParaRPr lang="en-US" dirty="0"/>
          </a:p>
          <a:p>
            <a:r>
              <a:rPr lang="en-US" dirty="0"/>
              <a:t>Step 2) register action with ‘rasa run actions’ in separate shell.</a:t>
            </a:r>
          </a:p>
          <a:p>
            <a:endParaRPr lang="en-US" dirty="0"/>
          </a:p>
          <a:p>
            <a:r>
              <a:rPr lang="en-US" dirty="0"/>
              <a:t>Step 3) test bot with ‘rasa shell’ command</a:t>
            </a:r>
            <a:endParaRPr lang="en-IN" dirty="0"/>
          </a:p>
        </p:txBody>
      </p:sp>
      <p:pic>
        <p:nvPicPr>
          <p:cNvPr id="8" name="Picture 7">
            <a:extLst>
              <a:ext uri="{FF2B5EF4-FFF2-40B4-BE49-F238E27FC236}">
                <a16:creationId xmlns:a16="http://schemas.microsoft.com/office/drawing/2014/main" id="{1B698C12-C1A6-45A5-9B83-566EB7809912}"/>
              </a:ext>
            </a:extLst>
          </p:cNvPr>
          <p:cNvPicPr>
            <a:picLocks noChangeAspect="1"/>
          </p:cNvPicPr>
          <p:nvPr/>
        </p:nvPicPr>
        <p:blipFill rotWithShape="1">
          <a:blip r:embed="rId4"/>
          <a:srcRect r="19198"/>
          <a:stretch/>
        </p:blipFill>
        <p:spPr>
          <a:xfrm>
            <a:off x="6096000" y="4475869"/>
            <a:ext cx="5811220" cy="2205216"/>
          </a:xfrm>
          <a:prstGeom prst="rect">
            <a:avLst/>
          </a:prstGeom>
        </p:spPr>
      </p:pic>
      <p:sp>
        <p:nvSpPr>
          <p:cNvPr id="2" name="TextBox 1">
            <a:extLst>
              <a:ext uri="{FF2B5EF4-FFF2-40B4-BE49-F238E27FC236}">
                <a16:creationId xmlns:a16="http://schemas.microsoft.com/office/drawing/2014/main" id="{81CADB1F-696B-4834-88D1-AA28B2178CB9}"/>
              </a:ext>
            </a:extLst>
          </p:cNvPr>
          <p:cNvSpPr txBox="1"/>
          <p:nvPr/>
        </p:nvSpPr>
        <p:spPr>
          <a:xfrm>
            <a:off x="884147" y="4106537"/>
            <a:ext cx="7119210" cy="369332"/>
          </a:xfrm>
          <a:prstGeom prst="rect">
            <a:avLst/>
          </a:prstGeom>
          <a:noFill/>
        </p:spPr>
        <p:txBody>
          <a:bodyPr wrap="square" rtlCol="0">
            <a:spAutoFit/>
          </a:bodyPr>
          <a:lstStyle/>
          <a:p>
            <a:r>
              <a:rPr lang="en-US" dirty="0"/>
              <a:t>Remove Comment from existing code and modify code in actions.py file</a:t>
            </a:r>
            <a:endParaRPr lang="en-IN" dirty="0"/>
          </a:p>
        </p:txBody>
      </p:sp>
      <p:sp>
        <p:nvSpPr>
          <p:cNvPr id="7" name="TextBox 6">
            <a:extLst>
              <a:ext uri="{FF2B5EF4-FFF2-40B4-BE49-F238E27FC236}">
                <a16:creationId xmlns:a16="http://schemas.microsoft.com/office/drawing/2014/main" id="{E6183A0E-FCCE-46BE-A182-E3593CC55392}"/>
              </a:ext>
            </a:extLst>
          </p:cNvPr>
          <p:cNvSpPr txBox="1"/>
          <p:nvPr/>
        </p:nvSpPr>
        <p:spPr>
          <a:xfrm>
            <a:off x="7088958" y="2757760"/>
            <a:ext cx="5191124" cy="369332"/>
          </a:xfrm>
          <a:prstGeom prst="rect">
            <a:avLst/>
          </a:prstGeom>
          <a:noFill/>
        </p:spPr>
        <p:txBody>
          <a:bodyPr wrap="square" rtlCol="0">
            <a:spAutoFit/>
          </a:bodyPr>
          <a:lstStyle/>
          <a:p>
            <a:r>
              <a:rPr lang="en-IN" dirty="0"/>
              <a:t>Ref: https://rasa.com/docs/action-server/sdk-tracker</a:t>
            </a:r>
          </a:p>
        </p:txBody>
      </p:sp>
    </p:spTree>
    <p:extLst>
      <p:ext uri="{BB962C8B-B14F-4D97-AF65-F5344CB8AC3E}">
        <p14:creationId xmlns:p14="http://schemas.microsoft.com/office/powerpoint/2010/main" val="51938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F12282-F6D0-40C8-85AD-9219FB928745}"/>
              </a:ext>
            </a:extLst>
          </p:cNvPr>
          <p:cNvSpPr txBox="1"/>
          <p:nvPr/>
        </p:nvSpPr>
        <p:spPr>
          <a:xfrm>
            <a:off x="2253251" y="0"/>
            <a:ext cx="7067690" cy="707886"/>
          </a:xfrm>
          <a:prstGeom prst="rect">
            <a:avLst/>
          </a:prstGeom>
          <a:noFill/>
        </p:spPr>
        <p:txBody>
          <a:bodyPr wrap="square">
            <a:spAutoFit/>
          </a:bodyPr>
          <a:lstStyle/>
          <a:p>
            <a:pPr algn="ctr"/>
            <a:r>
              <a:rPr lang="en-US" sz="4000" b="1" dirty="0">
                <a:ln/>
                <a:solidFill>
                  <a:schemeClr val="accent3"/>
                </a:solidFill>
              </a:rPr>
              <a:t>(Bot Memory) Slot set by NLU</a:t>
            </a:r>
          </a:p>
        </p:txBody>
      </p:sp>
      <p:pic>
        <p:nvPicPr>
          <p:cNvPr id="4" name="Picture 3">
            <a:extLst>
              <a:ext uri="{FF2B5EF4-FFF2-40B4-BE49-F238E27FC236}">
                <a16:creationId xmlns:a16="http://schemas.microsoft.com/office/drawing/2014/main" id="{7030F3FB-8711-497B-897B-DB0274D42E3E}"/>
              </a:ext>
            </a:extLst>
          </p:cNvPr>
          <p:cNvPicPr>
            <a:picLocks noChangeAspect="1"/>
          </p:cNvPicPr>
          <p:nvPr/>
        </p:nvPicPr>
        <p:blipFill>
          <a:blip r:embed="rId2"/>
          <a:stretch>
            <a:fillRect/>
          </a:stretch>
        </p:blipFill>
        <p:spPr>
          <a:xfrm>
            <a:off x="338598" y="3176283"/>
            <a:ext cx="3829305" cy="3471054"/>
          </a:xfrm>
          <a:prstGeom prst="rect">
            <a:avLst/>
          </a:prstGeom>
        </p:spPr>
      </p:pic>
      <p:pic>
        <p:nvPicPr>
          <p:cNvPr id="6" name="Picture 5">
            <a:extLst>
              <a:ext uri="{FF2B5EF4-FFF2-40B4-BE49-F238E27FC236}">
                <a16:creationId xmlns:a16="http://schemas.microsoft.com/office/drawing/2014/main" id="{7B6B628E-1CD0-41EA-94C0-13D5EF943E33}"/>
              </a:ext>
            </a:extLst>
          </p:cNvPr>
          <p:cNvPicPr>
            <a:picLocks noChangeAspect="1"/>
          </p:cNvPicPr>
          <p:nvPr/>
        </p:nvPicPr>
        <p:blipFill>
          <a:blip r:embed="rId3"/>
          <a:stretch>
            <a:fillRect/>
          </a:stretch>
        </p:blipFill>
        <p:spPr>
          <a:xfrm>
            <a:off x="8217317" y="485941"/>
            <a:ext cx="3837724" cy="3089442"/>
          </a:xfrm>
          <a:prstGeom prst="rect">
            <a:avLst/>
          </a:prstGeom>
        </p:spPr>
      </p:pic>
      <p:pic>
        <p:nvPicPr>
          <p:cNvPr id="8" name="Picture 7">
            <a:extLst>
              <a:ext uri="{FF2B5EF4-FFF2-40B4-BE49-F238E27FC236}">
                <a16:creationId xmlns:a16="http://schemas.microsoft.com/office/drawing/2014/main" id="{17AA439B-6586-44EB-BF17-0FA0A2870A2B}"/>
              </a:ext>
            </a:extLst>
          </p:cNvPr>
          <p:cNvPicPr>
            <a:picLocks noChangeAspect="1"/>
          </p:cNvPicPr>
          <p:nvPr/>
        </p:nvPicPr>
        <p:blipFill>
          <a:blip r:embed="rId4"/>
          <a:stretch>
            <a:fillRect/>
          </a:stretch>
        </p:blipFill>
        <p:spPr>
          <a:xfrm>
            <a:off x="809625" y="574330"/>
            <a:ext cx="4933607" cy="2689299"/>
          </a:xfrm>
          <a:prstGeom prst="rect">
            <a:avLst/>
          </a:prstGeom>
        </p:spPr>
      </p:pic>
      <p:pic>
        <p:nvPicPr>
          <p:cNvPr id="10" name="Picture 9">
            <a:extLst>
              <a:ext uri="{FF2B5EF4-FFF2-40B4-BE49-F238E27FC236}">
                <a16:creationId xmlns:a16="http://schemas.microsoft.com/office/drawing/2014/main" id="{EAF71C28-C7D2-4526-AB15-9FCEFF3EEEBC}"/>
              </a:ext>
            </a:extLst>
          </p:cNvPr>
          <p:cNvPicPr>
            <a:picLocks noChangeAspect="1"/>
          </p:cNvPicPr>
          <p:nvPr/>
        </p:nvPicPr>
        <p:blipFill>
          <a:blip r:embed="rId5"/>
          <a:stretch>
            <a:fillRect/>
          </a:stretch>
        </p:blipFill>
        <p:spPr>
          <a:xfrm>
            <a:off x="5568133" y="3353438"/>
            <a:ext cx="5645303" cy="2506709"/>
          </a:xfrm>
          <a:prstGeom prst="rect">
            <a:avLst/>
          </a:prstGeom>
        </p:spPr>
      </p:pic>
      <p:sp>
        <p:nvSpPr>
          <p:cNvPr id="11" name="TextBox 10">
            <a:extLst>
              <a:ext uri="{FF2B5EF4-FFF2-40B4-BE49-F238E27FC236}">
                <a16:creationId xmlns:a16="http://schemas.microsoft.com/office/drawing/2014/main" id="{3A8A7D11-FEF7-4A07-81D9-9F2B03A9EFBF}"/>
              </a:ext>
            </a:extLst>
          </p:cNvPr>
          <p:cNvSpPr txBox="1"/>
          <p:nvPr/>
        </p:nvSpPr>
        <p:spPr>
          <a:xfrm>
            <a:off x="5449798" y="5909181"/>
            <a:ext cx="553503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Entity name should be same as slot name</a:t>
            </a:r>
          </a:p>
          <a:p>
            <a:pPr marL="285750" indent="-285750">
              <a:buFont typeface="Arial" panose="020B0604020202020204" pitchFamily="34" charset="0"/>
              <a:buChar char="•"/>
            </a:pPr>
            <a:r>
              <a:rPr lang="en-US" dirty="0"/>
              <a:t>Run ‘rasa run actions’ server command</a:t>
            </a:r>
          </a:p>
          <a:p>
            <a:pPr marL="285750" indent="-285750">
              <a:buFont typeface="Arial" panose="020B0604020202020204" pitchFamily="34" charset="0"/>
              <a:buChar char="•"/>
            </a:pPr>
            <a:r>
              <a:rPr lang="en-IN" dirty="0"/>
              <a:t>Ref: https://rasa.com/docs/rasa/domain/</a:t>
            </a:r>
          </a:p>
          <a:p>
            <a:endParaRPr lang="en-US" dirty="0"/>
          </a:p>
          <a:p>
            <a:pPr marL="285750" indent="-285750">
              <a:buFont typeface="Arial" panose="020B0604020202020204" pitchFamily="34" charset="0"/>
              <a:buChar char="•"/>
            </a:pPr>
            <a:endParaRPr lang="en-IN" dirty="0"/>
          </a:p>
        </p:txBody>
      </p:sp>
      <p:cxnSp>
        <p:nvCxnSpPr>
          <p:cNvPr id="13" name="Straight Arrow Connector 12">
            <a:extLst>
              <a:ext uri="{FF2B5EF4-FFF2-40B4-BE49-F238E27FC236}">
                <a16:creationId xmlns:a16="http://schemas.microsoft.com/office/drawing/2014/main" id="{D8F67B72-0B5B-4655-93C3-EB76DA0CD645}"/>
              </a:ext>
            </a:extLst>
          </p:cNvPr>
          <p:cNvCxnSpPr/>
          <p:nvPr/>
        </p:nvCxnSpPr>
        <p:spPr>
          <a:xfrm flipH="1">
            <a:off x="2110902" y="4911810"/>
            <a:ext cx="3985098" cy="953969"/>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64818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CD0951F-9B79-4B82-BC30-B0FC59F654E7}"/>
              </a:ext>
            </a:extLst>
          </p:cNvPr>
          <p:cNvPicPr>
            <a:picLocks noChangeAspect="1"/>
          </p:cNvPicPr>
          <p:nvPr/>
        </p:nvPicPr>
        <p:blipFill>
          <a:blip r:embed="rId2"/>
          <a:stretch>
            <a:fillRect/>
          </a:stretch>
        </p:blipFill>
        <p:spPr>
          <a:xfrm>
            <a:off x="195753" y="863294"/>
            <a:ext cx="4697878" cy="3724660"/>
          </a:xfrm>
          <a:prstGeom prst="rect">
            <a:avLst/>
          </a:prstGeom>
        </p:spPr>
      </p:pic>
      <p:sp>
        <p:nvSpPr>
          <p:cNvPr id="2" name="TextBox 1">
            <a:extLst>
              <a:ext uri="{FF2B5EF4-FFF2-40B4-BE49-F238E27FC236}">
                <a16:creationId xmlns:a16="http://schemas.microsoft.com/office/drawing/2014/main" id="{80A65786-8FD1-4027-AFBE-772987AC524F}"/>
              </a:ext>
            </a:extLst>
          </p:cNvPr>
          <p:cNvSpPr txBox="1"/>
          <p:nvPr/>
        </p:nvSpPr>
        <p:spPr>
          <a:xfrm>
            <a:off x="2253251" y="0"/>
            <a:ext cx="7067690" cy="707886"/>
          </a:xfrm>
          <a:prstGeom prst="rect">
            <a:avLst/>
          </a:prstGeom>
          <a:noFill/>
        </p:spPr>
        <p:txBody>
          <a:bodyPr wrap="square">
            <a:spAutoFit/>
          </a:bodyPr>
          <a:lstStyle/>
          <a:p>
            <a:pPr algn="ctr"/>
            <a:r>
              <a:rPr lang="en-US" sz="4000" b="1" dirty="0">
                <a:ln/>
                <a:solidFill>
                  <a:schemeClr val="accent3"/>
                </a:solidFill>
              </a:rPr>
              <a:t>(Bot Memory) Slot set by Action</a:t>
            </a:r>
          </a:p>
        </p:txBody>
      </p:sp>
      <p:pic>
        <p:nvPicPr>
          <p:cNvPr id="6" name="Picture 5">
            <a:extLst>
              <a:ext uri="{FF2B5EF4-FFF2-40B4-BE49-F238E27FC236}">
                <a16:creationId xmlns:a16="http://schemas.microsoft.com/office/drawing/2014/main" id="{0D9E2F0A-366A-4370-84D5-B1C52BF14145}"/>
              </a:ext>
            </a:extLst>
          </p:cNvPr>
          <p:cNvPicPr>
            <a:picLocks noChangeAspect="1"/>
          </p:cNvPicPr>
          <p:nvPr/>
        </p:nvPicPr>
        <p:blipFill>
          <a:blip r:embed="rId3"/>
          <a:stretch>
            <a:fillRect/>
          </a:stretch>
        </p:blipFill>
        <p:spPr>
          <a:xfrm>
            <a:off x="5787096" y="707886"/>
            <a:ext cx="3937797" cy="2537680"/>
          </a:xfrm>
          <a:prstGeom prst="rect">
            <a:avLst/>
          </a:prstGeom>
        </p:spPr>
      </p:pic>
      <p:cxnSp>
        <p:nvCxnSpPr>
          <p:cNvPr id="8" name="Straight Arrow Connector 7">
            <a:extLst>
              <a:ext uri="{FF2B5EF4-FFF2-40B4-BE49-F238E27FC236}">
                <a16:creationId xmlns:a16="http://schemas.microsoft.com/office/drawing/2014/main" id="{C25C2904-7724-4102-86FA-245A5D2DE58A}"/>
              </a:ext>
            </a:extLst>
          </p:cNvPr>
          <p:cNvCxnSpPr>
            <a:cxnSpLocks/>
          </p:cNvCxnSpPr>
          <p:nvPr/>
        </p:nvCxnSpPr>
        <p:spPr>
          <a:xfrm flipV="1">
            <a:off x="3911527" y="2364283"/>
            <a:ext cx="2394023" cy="4162"/>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pic>
        <p:nvPicPr>
          <p:cNvPr id="11" name="Picture 10">
            <a:extLst>
              <a:ext uri="{FF2B5EF4-FFF2-40B4-BE49-F238E27FC236}">
                <a16:creationId xmlns:a16="http://schemas.microsoft.com/office/drawing/2014/main" id="{55ACFE90-B578-4C5E-9D38-1A46F74470A2}"/>
              </a:ext>
            </a:extLst>
          </p:cNvPr>
          <p:cNvPicPr>
            <a:picLocks noChangeAspect="1"/>
          </p:cNvPicPr>
          <p:nvPr/>
        </p:nvPicPr>
        <p:blipFill>
          <a:blip r:embed="rId4"/>
          <a:stretch>
            <a:fillRect/>
          </a:stretch>
        </p:blipFill>
        <p:spPr>
          <a:xfrm>
            <a:off x="5682921" y="3260137"/>
            <a:ext cx="3741744" cy="3375953"/>
          </a:xfrm>
          <a:prstGeom prst="rect">
            <a:avLst/>
          </a:prstGeom>
        </p:spPr>
      </p:pic>
      <p:cxnSp>
        <p:nvCxnSpPr>
          <p:cNvPr id="12" name="Straight Arrow Connector 11">
            <a:extLst>
              <a:ext uri="{FF2B5EF4-FFF2-40B4-BE49-F238E27FC236}">
                <a16:creationId xmlns:a16="http://schemas.microsoft.com/office/drawing/2014/main" id="{B6EC8E8D-23FC-4347-9701-7601A41DE26C}"/>
              </a:ext>
            </a:extLst>
          </p:cNvPr>
          <p:cNvCxnSpPr>
            <a:cxnSpLocks/>
          </p:cNvCxnSpPr>
          <p:nvPr/>
        </p:nvCxnSpPr>
        <p:spPr>
          <a:xfrm>
            <a:off x="4236705" y="4346103"/>
            <a:ext cx="1824696" cy="1204022"/>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7" name="TextBox 16">
            <a:extLst>
              <a:ext uri="{FF2B5EF4-FFF2-40B4-BE49-F238E27FC236}">
                <a16:creationId xmlns:a16="http://schemas.microsoft.com/office/drawing/2014/main" id="{6C0F4573-0725-4A2B-8810-E0111727DA65}"/>
              </a:ext>
            </a:extLst>
          </p:cNvPr>
          <p:cNvSpPr txBox="1"/>
          <p:nvPr/>
        </p:nvSpPr>
        <p:spPr>
          <a:xfrm>
            <a:off x="195753" y="4919008"/>
            <a:ext cx="4543425" cy="1938992"/>
          </a:xfrm>
          <a:prstGeom prst="rect">
            <a:avLst/>
          </a:prstGeom>
          <a:noFill/>
        </p:spPr>
        <p:txBody>
          <a:bodyPr wrap="square" rtlCol="0">
            <a:spAutoFit/>
          </a:bodyPr>
          <a:lstStyle/>
          <a:p>
            <a:pPr marL="285750" indent="-285750">
              <a:buFont typeface="Arial" panose="020B0604020202020204" pitchFamily="34" charset="0"/>
              <a:buChar char="•"/>
            </a:pPr>
            <a:r>
              <a:rPr lang="en-US" dirty="0"/>
              <a:t>NLU training remains same as previous</a:t>
            </a:r>
          </a:p>
          <a:p>
            <a:pPr marL="285750" indent="-285750">
              <a:buFont typeface="Arial" panose="020B0604020202020204" pitchFamily="34" charset="0"/>
              <a:buChar char="•"/>
            </a:pPr>
            <a:r>
              <a:rPr lang="en-US" dirty="0"/>
              <a:t>Run ‘rasa run actions’ server command</a:t>
            </a:r>
          </a:p>
          <a:p>
            <a:pPr marL="285750" indent="-285750">
              <a:buFont typeface="Arial" panose="020B0604020202020204" pitchFamily="34" charset="0"/>
              <a:buChar char="•"/>
            </a:pPr>
            <a:r>
              <a:rPr lang="en-US" dirty="0"/>
              <a:t> # single line comment and import below</a:t>
            </a:r>
          </a:p>
          <a:p>
            <a:pPr marL="285750" indent="-285750">
              <a:buFont typeface="Arial" panose="020B0604020202020204" pitchFamily="34" charset="0"/>
              <a:buChar char="•"/>
            </a:pPr>
            <a:r>
              <a:rPr lang="en-IN" sz="1600" b="0" dirty="0">
                <a:solidFill>
                  <a:srgbClr val="0000FF"/>
                </a:solidFill>
                <a:effectLst/>
                <a:latin typeface="Consolas" panose="020B0609020204030204" pitchFamily="49" charset="0"/>
              </a:rPr>
              <a:t>from</a:t>
            </a:r>
            <a:r>
              <a:rPr lang="en-IN" sz="1600" b="0" dirty="0">
                <a:solidFill>
                  <a:srgbClr val="000000"/>
                </a:solidFill>
                <a:effectLst/>
                <a:latin typeface="Consolas" panose="020B0609020204030204" pitchFamily="49" charset="0"/>
              </a:rPr>
              <a:t> </a:t>
            </a:r>
            <a:r>
              <a:rPr lang="en-IN" sz="1600" b="0" dirty="0" err="1">
                <a:solidFill>
                  <a:srgbClr val="000000"/>
                </a:solidFill>
                <a:effectLst/>
                <a:latin typeface="Consolas" panose="020B0609020204030204" pitchFamily="49" charset="0"/>
              </a:rPr>
              <a:t>rasa_sdk.events</a:t>
            </a:r>
            <a:r>
              <a:rPr lang="en-IN" sz="1600" b="0" dirty="0">
                <a:solidFill>
                  <a:srgbClr val="000000"/>
                </a:solidFill>
                <a:effectLst/>
                <a:latin typeface="Consolas" panose="020B0609020204030204" pitchFamily="49" charset="0"/>
              </a:rPr>
              <a:t> </a:t>
            </a:r>
            <a:r>
              <a:rPr lang="en-IN" sz="1600" b="0" dirty="0">
                <a:solidFill>
                  <a:srgbClr val="0000FF"/>
                </a:solidFill>
                <a:effectLst/>
                <a:latin typeface="Consolas" panose="020B0609020204030204" pitchFamily="49" charset="0"/>
              </a:rPr>
              <a:t>import</a:t>
            </a:r>
            <a:r>
              <a:rPr lang="en-IN" sz="1600" b="0" dirty="0">
                <a:solidFill>
                  <a:srgbClr val="000000"/>
                </a:solidFill>
                <a:effectLst/>
                <a:latin typeface="Consolas" panose="020B0609020204030204" pitchFamily="49" charset="0"/>
              </a:rPr>
              <a:t> </a:t>
            </a:r>
            <a:r>
              <a:rPr lang="en-IN" sz="1600" b="0" dirty="0" err="1">
                <a:solidFill>
                  <a:srgbClr val="000000"/>
                </a:solidFill>
                <a:effectLst/>
                <a:latin typeface="Consolas" panose="020B0609020204030204" pitchFamily="49" charset="0"/>
              </a:rPr>
              <a:t>SlotSet</a:t>
            </a:r>
            <a:endParaRPr lang="en-IN" sz="1600" b="0" dirty="0">
              <a:solidFill>
                <a:srgbClr val="000000"/>
              </a:solidFill>
              <a:effectLst/>
              <a:latin typeface="Consolas" panose="020B0609020204030204" pitchFamily="49" charset="0"/>
            </a:endParaRPr>
          </a:p>
          <a:p>
            <a:pPr marL="285750" indent="-285750">
              <a:buFont typeface="Arial" panose="020B0604020202020204" pitchFamily="34" charset="0"/>
              <a:buChar char="•"/>
            </a:pPr>
            <a:r>
              <a:rPr lang="en-IN" sz="1600" dirty="0">
                <a:solidFill>
                  <a:srgbClr val="000000"/>
                </a:solidFill>
                <a:latin typeface="Consolas" panose="020B0609020204030204" pitchFamily="49" charset="0"/>
              </a:rPr>
              <a:t>We can set slot from both NLU and by action simultaneously</a:t>
            </a:r>
            <a:endParaRPr lang="en-IN" sz="1600" b="0" dirty="0">
              <a:solidFill>
                <a:srgbClr val="000000"/>
              </a:solidFill>
              <a:effectLst/>
              <a:latin typeface="Consolas" panose="020B0609020204030204" pitchFamily="49" charset="0"/>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458608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5F5F27-646E-4B61-B1D3-FA65D26A1084}"/>
              </a:ext>
            </a:extLst>
          </p:cNvPr>
          <p:cNvPicPr>
            <a:picLocks noChangeAspect="1"/>
          </p:cNvPicPr>
          <p:nvPr/>
        </p:nvPicPr>
        <p:blipFill rotWithShape="1">
          <a:blip r:embed="rId2"/>
          <a:srcRect t="9042" b="2477"/>
          <a:stretch/>
        </p:blipFill>
        <p:spPr>
          <a:xfrm>
            <a:off x="858384" y="1357460"/>
            <a:ext cx="10132419" cy="4223208"/>
          </a:xfrm>
          <a:prstGeom prst="rect">
            <a:avLst/>
          </a:prstGeom>
          <a:ln>
            <a:noFill/>
          </a:ln>
          <a:effectLst>
            <a:softEdge rad="112500"/>
          </a:effectLst>
        </p:spPr>
      </p:pic>
      <p:sp>
        <p:nvSpPr>
          <p:cNvPr id="4" name="Rectangle 3">
            <a:extLst>
              <a:ext uri="{FF2B5EF4-FFF2-40B4-BE49-F238E27FC236}">
                <a16:creationId xmlns:a16="http://schemas.microsoft.com/office/drawing/2014/main" id="{11E4B668-D6BD-4D69-AF32-380704FF55B1}"/>
              </a:ext>
            </a:extLst>
          </p:cNvPr>
          <p:cNvSpPr/>
          <p:nvPr/>
        </p:nvSpPr>
        <p:spPr>
          <a:xfrm>
            <a:off x="3393438" y="167574"/>
            <a:ext cx="5405134" cy="83099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cap="none" spc="0" dirty="0">
                <a:ln/>
                <a:solidFill>
                  <a:schemeClr val="accent3"/>
                </a:solidFill>
                <a:effectLst/>
              </a:rPr>
              <a:t>Overview of chatbot</a:t>
            </a:r>
          </a:p>
        </p:txBody>
      </p:sp>
      <p:sp>
        <p:nvSpPr>
          <p:cNvPr id="2" name="TextBox 1">
            <a:extLst>
              <a:ext uri="{FF2B5EF4-FFF2-40B4-BE49-F238E27FC236}">
                <a16:creationId xmlns:a16="http://schemas.microsoft.com/office/drawing/2014/main" id="{29733820-CAFF-49CE-9040-6C95555F6F2A}"/>
              </a:ext>
            </a:extLst>
          </p:cNvPr>
          <p:cNvSpPr txBox="1"/>
          <p:nvPr/>
        </p:nvSpPr>
        <p:spPr>
          <a:xfrm>
            <a:off x="6429080" y="6334812"/>
            <a:ext cx="3186260" cy="369332"/>
          </a:xfrm>
          <a:prstGeom prst="rect">
            <a:avLst/>
          </a:prstGeom>
          <a:noFill/>
        </p:spPr>
        <p:txBody>
          <a:bodyPr wrap="square" rtlCol="0">
            <a:spAutoFit/>
          </a:bodyPr>
          <a:lstStyle/>
          <a:p>
            <a:r>
              <a:rPr lang="en-US" dirty="0"/>
              <a:t>Rasa </a:t>
            </a:r>
            <a:endParaRPr lang="en-IN" dirty="0"/>
          </a:p>
        </p:txBody>
      </p:sp>
    </p:spTree>
    <p:extLst>
      <p:ext uri="{BB962C8B-B14F-4D97-AF65-F5344CB8AC3E}">
        <p14:creationId xmlns:p14="http://schemas.microsoft.com/office/powerpoint/2010/main" val="751112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visual representation of the steps that follow.">
            <a:extLst>
              <a:ext uri="{FF2B5EF4-FFF2-40B4-BE49-F238E27FC236}">
                <a16:creationId xmlns:a16="http://schemas.microsoft.com/office/drawing/2014/main" id="{2348200B-0B95-4503-B2C4-4902A522A9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813" t="10200" r="4555" b="8575"/>
          <a:stretch/>
        </p:blipFill>
        <p:spPr bwMode="auto">
          <a:xfrm>
            <a:off x="2399489" y="939653"/>
            <a:ext cx="7393021" cy="331713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C25218AE-648A-4FAC-A561-D39E2593640E}"/>
              </a:ext>
            </a:extLst>
          </p:cNvPr>
          <p:cNvSpPr>
            <a:spLocks noChangeArrowheads="1"/>
          </p:cNvSpPr>
          <p:nvPr/>
        </p:nvSpPr>
        <p:spPr bwMode="auto">
          <a:xfrm>
            <a:off x="738708" y="3984663"/>
            <a:ext cx="10984417"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b="0" i="0" u="none" strike="noStrike" cap="none" normalizeH="0" baseline="0" dirty="0">
                <a:ln>
                  <a:noFill/>
                </a:ln>
                <a:solidFill>
                  <a:srgbClr val="333333"/>
                </a:solidFill>
                <a:effectLst/>
              </a:rPr>
              <a:t>The message is received and passed to an Interpreter, which converts it into a dictionary including the original text, </a:t>
            </a:r>
          </a:p>
          <a:p>
            <a:pPr marL="0" marR="0" lvl="0" indent="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rgbClr val="333333"/>
                </a:solidFill>
                <a:effectLst/>
              </a:rPr>
              <a:t>the intent, and any entities that were found. This part is handled by NLU.</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b="0" i="0" u="none" strike="noStrike" cap="none" normalizeH="0" baseline="0" dirty="0">
                <a:ln>
                  <a:noFill/>
                </a:ln>
                <a:solidFill>
                  <a:srgbClr val="333333"/>
                </a:solidFill>
                <a:effectLst/>
              </a:rPr>
              <a:t>The message is passed from the Interpreter to the Tracker. </a:t>
            </a:r>
          </a:p>
          <a:p>
            <a:pPr marL="0" marR="0" lvl="0" indent="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rgbClr val="333333"/>
                </a:solidFill>
                <a:effectLst/>
              </a:rPr>
              <a:t>The Tracker is the object which keeps track of conversation state.</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b="0" i="0" u="none" strike="noStrike" cap="none" normalizeH="0" baseline="0" dirty="0">
                <a:ln>
                  <a:noFill/>
                </a:ln>
                <a:solidFill>
                  <a:srgbClr val="333333"/>
                </a:solidFill>
                <a:effectLst/>
              </a:rPr>
              <a:t>The current state of the tracker is sent to each policy.</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b="0" i="0" u="none" strike="noStrike" cap="none" normalizeH="0" baseline="0" dirty="0">
                <a:ln>
                  <a:noFill/>
                </a:ln>
                <a:solidFill>
                  <a:srgbClr val="333333"/>
                </a:solidFill>
                <a:effectLst/>
              </a:rPr>
              <a:t>Each policy chooses which action to take next.</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b="0" i="0" u="none" strike="noStrike" cap="none" normalizeH="0" baseline="0" dirty="0">
                <a:ln>
                  <a:noFill/>
                </a:ln>
                <a:solidFill>
                  <a:srgbClr val="333333"/>
                </a:solidFill>
                <a:effectLst/>
              </a:rPr>
              <a:t>The chosen action is logged by the tracker.</a:t>
            </a:r>
          </a:p>
          <a:p>
            <a:pPr marL="0" marR="0" lvl="0" indent="0" algn="just" defTabSz="914400" rtl="0" eaLnBrk="0" fontAlgn="base" latinLnBrk="0" hangingPunct="0">
              <a:lnSpc>
                <a:spcPct val="100000"/>
              </a:lnSpc>
              <a:spcBef>
                <a:spcPct val="0"/>
              </a:spcBef>
              <a:spcAft>
                <a:spcPct val="0"/>
              </a:spcAft>
              <a:buClrTx/>
              <a:buSzTx/>
              <a:buFontTx/>
              <a:buAutoNum type="arabicPeriod" startAt="6"/>
              <a:tabLst/>
            </a:pPr>
            <a:r>
              <a:rPr kumimoji="0" lang="en-US" altLang="en-US" b="0" i="0" u="none" strike="noStrike" cap="none" normalizeH="0" baseline="0" dirty="0">
                <a:ln>
                  <a:noFill/>
                </a:ln>
                <a:solidFill>
                  <a:srgbClr val="333333"/>
                </a:solidFill>
                <a:effectLst/>
              </a:rPr>
              <a:t>A response is sent to the user.                                                 Ref: </a:t>
            </a:r>
            <a:r>
              <a:rPr kumimoji="0" lang="en-US" altLang="en-US" b="0" i="0" u="none" strike="noStrike" cap="none" normalizeH="0" baseline="0" dirty="0">
                <a:ln>
                  <a:noFill/>
                </a:ln>
                <a:solidFill>
                  <a:srgbClr val="333333"/>
                </a:solidFill>
                <a:effectLst/>
                <a:hlinkClick r:id="rId3"/>
              </a:rPr>
              <a:t>https://rasa.com/docs/rasa/architecture/</a:t>
            </a:r>
            <a:endParaRPr kumimoji="0" lang="en-US" altLang="en-US" b="0" i="0" u="none" strike="noStrike" cap="none" normalizeH="0" baseline="0" dirty="0">
              <a:ln>
                <a:noFill/>
              </a:ln>
              <a:solidFill>
                <a:srgbClr val="333333"/>
              </a:solidFill>
              <a:effectLst/>
            </a:endParaRPr>
          </a:p>
          <a:p>
            <a:pPr marL="0" marR="0" lvl="0" indent="0" algn="just" defTabSz="914400" rtl="0" eaLnBrk="0" fontAlgn="base" latinLnBrk="0" hangingPunct="0">
              <a:lnSpc>
                <a:spcPct val="100000"/>
              </a:lnSpc>
              <a:spcBef>
                <a:spcPct val="0"/>
              </a:spcBef>
              <a:spcAft>
                <a:spcPct val="0"/>
              </a:spcAft>
              <a:buClrTx/>
              <a:buSzTx/>
              <a:tabLst/>
            </a:pPr>
            <a:r>
              <a:rPr lang="en-US" altLang="en-US" dirty="0">
                <a:solidFill>
                  <a:srgbClr val="333333"/>
                </a:solidFill>
              </a:rPr>
              <a:t>                                                                                                                 </a:t>
            </a:r>
            <a:r>
              <a:rPr lang="en-US" altLang="en-US" dirty="0">
                <a:solidFill>
                  <a:srgbClr val="333333"/>
                </a:solidFill>
                <a:hlinkClick r:id="rId4"/>
              </a:rPr>
              <a:t>https://rasa.com/docs/rasa-x/api/architecture/</a:t>
            </a:r>
            <a:endParaRPr lang="en-US" altLang="en-US" dirty="0">
              <a:solidFill>
                <a:srgbClr val="333333"/>
              </a:solidFill>
            </a:endParaRPr>
          </a:p>
          <a:p>
            <a:pPr marL="0" marR="0" lvl="0" indent="0" algn="just"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rgbClr val="333333"/>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4ADEFAFC-A57B-4908-9C5B-110FBCD20129}"/>
              </a:ext>
            </a:extLst>
          </p:cNvPr>
          <p:cNvSpPr/>
          <p:nvPr/>
        </p:nvSpPr>
        <p:spPr>
          <a:xfrm>
            <a:off x="3752602" y="167574"/>
            <a:ext cx="4686796" cy="83099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dirty="0">
                <a:ln/>
                <a:solidFill>
                  <a:schemeClr val="accent3"/>
                </a:solidFill>
              </a:rPr>
              <a:t>Rasa Architecture</a:t>
            </a:r>
            <a:endParaRPr lang="en-US" sz="4800" b="1" cap="none" spc="0" dirty="0">
              <a:ln/>
              <a:solidFill>
                <a:schemeClr val="accent3"/>
              </a:solidFill>
              <a:effectLst/>
            </a:endParaRPr>
          </a:p>
        </p:txBody>
      </p:sp>
    </p:spTree>
    <p:extLst>
      <p:ext uri="{BB962C8B-B14F-4D97-AF65-F5344CB8AC3E}">
        <p14:creationId xmlns:p14="http://schemas.microsoft.com/office/powerpoint/2010/main" val="414088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7C368F-5E1D-4F54-BA9F-2955A1C0DC88}"/>
              </a:ext>
            </a:extLst>
          </p:cNvPr>
          <p:cNvPicPr>
            <a:picLocks noChangeAspect="1"/>
          </p:cNvPicPr>
          <p:nvPr/>
        </p:nvPicPr>
        <p:blipFill rotWithShape="1">
          <a:blip r:embed="rId2"/>
          <a:srcRect l="19052" t="12304" r="7850" b="-598"/>
          <a:stretch/>
        </p:blipFill>
        <p:spPr>
          <a:xfrm>
            <a:off x="953313" y="1118681"/>
            <a:ext cx="4164483" cy="4231531"/>
          </a:xfrm>
          <a:prstGeom prst="rect">
            <a:avLst/>
          </a:prstGeom>
        </p:spPr>
      </p:pic>
      <p:pic>
        <p:nvPicPr>
          <p:cNvPr id="5" name="Picture 4">
            <a:extLst>
              <a:ext uri="{FF2B5EF4-FFF2-40B4-BE49-F238E27FC236}">
                <a16:creationId xmlns:a16="http://schemas.microsoft.com/office/drawing/2014/main" id="{1894F757-2FBB-430D-82F0-CE7028527941}"/>
              </a:ext>
            </a:extLst>
          </p:cNvPr>
          <p:cNvPicPr>
            <a:picLocks noChangeAspect="1"/>
          </p:cNvPicPr>
          <p:nvPr/>
        </p:nvPicPr>
        <p:blipFill>
          <a:blip r:embed="rId3"/>
          <a:stretch>
            <a:fillRect/>
          </a:stretch>
        </p:blipFill>
        <p:spPr>
          <a:xfrm>
            <a:off x="5637986" y="1118681"/>
            <a:ext cx="6113367" cy="4231531"/>
          </a:xfrm>
          <a:prstGeom prst="rect">
            <a:avLst/>
          </a:prstGeom>
        </p:spPr>
      </p:pic>
      <p:sp>
        <p:nvSpPr>
          <p:cNvPr id="4" name="Rectangle 3">
            <a:extLst>
              <a:ext uri="{FF2B5EF4-FFF2-40B4-BE49-F238E27FC236}">
                <a16:creationId xmlns:a16="http://schemas.microsoft.com/office/drawing/2014/main" id="{8D4C1CC2-6A21-4744-AA7F-A68880AB6EE9}"/>
              </a:ext>
            </a:extLst>
          </p:cNvPr>
          <p:cNvSpPr/>
          <p:nvPr/>
        </p:nvSpPr>
        <p:spPr>
          <a:xfrm>
            <a:off x="4130048" y="167574"/>
            <a:ext cx="3931910" cy="83099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cap="none" spc="0" dirty="0">
                <a:ln/>
                <a:solidFill>
                  <a:schemeClr val="accent3"/>
                </a:solidFill>
                <a:effectLst/>
              </a:rPr>
              <a:t>Intent &amp; Entity</a:t>
            </a:r>
          </a:p>
        </p:txBody>
      </p:sp>
    </p:spTree>
    <p:extLst>
      <p:ext uri="{BB962C8B-B14F-4D97-AF65-F5344CB8AC3E}">
        <p14:creationId xmlns:p14="http://schemas.microsoft.com/office/powerpoint/2010/main" val="711239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7595E2-CDD9-49A2-9BEB-1596E803E784}"/>
              </a:ext>
            </a:extLst>
          </p:cNvPr>
          <p:cNvPicPr>
            <a:picLocks noChangeAspect="1"/>
          </p:cNvPicPr>
          <p:nvPr/>
        </p:nvPicPr>
        <p:blipFill>
          <a:blip r:embed="rId2"/>
          <a:stretch>
            <a:fillRect/>
          </a:stretch>
        </p:blipFill>
        <p:spPr>
          <a:xfrm>
            <a:off x="821849" y="589666"/>
            <a:ext cx="10035785" cy="4425393"/>
          </a:xfrm>
          <a:prstGeom prst="rect">
            <a:avLst/>
          </a:prstGeom>
        </p:spPr>
      </p:pic>
    </p:spTree>
    <p:extLst>
      <p:ext uri="{BB962C8B-B14F-4D97-AF65-F5344CB8AC3E}">
        <p14:creationId xmlns:p14="http://schemas.microsoft.com/office/powerpoint/2010/main" val="3983150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E6046-7F1D-41B9-8A9E-975A9752282F}"/>
              </a:ext>
            </a:extLst>
          </p:cNvPr>
          <p:cNvSpPr/>
          <p:nvPr/>
        </p:nvSpPr>
        <p:spPr>
          <a:xfrm>
            <a:off x="1168080" y="374964"/>
            <a:ext cx="9855840" cy="830997"/>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800" b="1" cap="none" spc="0" dirty="0">
                <a:ln/>
                <a:solidFill>
                  <a:schemeClr val="accent3"/>
                </a:solidFill>
                <a:effectLst/>
              </a:rPr>
              <a:t>Setting Up Development Environment</a:t>
            </a:r>
          </a:p>
        </p:txBody>
      </p:sp>
      <p:pic>
        <p:nvPicPr>
          <p:cNvPr id="4" name="Picture 3">
            <a:extLst>
              <a:ext uri="{FF2B5EF4-FFF2-40B4-BE49-F238E27FC236}">
                <a16:creationId xmlns:a16="http://schemas.microsoft.com/office/drawing/2014/main" id="{EDA4169D-8655-41FA-946D-D1005DD18610}"/>
              </a:ext>
            </a:extLst>
          </p:cNvPr>
          <p:cNvPicPr>
            <a:picLocks noChangeAspect="1"/>
          </p:cNvPicPr>
          <p:nvPr/>
        </p:nvPicPr>
        <p:blipFill rotWithShape="1">
          <a:blip r:embed="rId2"/>
          <a:srcRect r="5367" b="28489"/>
          <a:stretch/>
        </p:blipFill>
        <p:spPr>
          <a:xfrm>
            <a:off x="3511685" y="1529125"/>
            <a:ext cx="8463064" cy="830997"/>
          </a:xfrm>
          <a:prstGeom prst="rect">
            <a:avLst/>
          </a:prstGeom>
        </p:spPr>
      </p:pic>
      <p:sp>
        <p:nvSpPr>
          <p:cNvPr id="5" name="TextBox 4">
            <a:extLst>
              <a:ext uri="{FF2B5EF4-FFF2-40B4-BE49-F238E27FC236}">
                <a16:creationId xmlns:a16="http://schemas.microsoft.com/office/drawing/2014/main" id="{9FD032F2-9ABF-47B1-B7D2-92110FF00E54}"/>
              </a:ext>
            </a:extLst>
          </p:cNvPr>
          <p:cNvSpPr txBox="1"/>
          <p:nvPr/>
        </p:nvSpPr>
        <p:spPr>
          <a:xfrm>
            <a:off x="217252" y="1529125"/>
            <a:ext cx="3226340" cy="923330"/>
          </a:xfrm>
          <a:prstGeom prst="rect">
            <a:avLst/>
          </a:prstGeom>
          <a:noFill/>
        </p:spPr>
        <p:txBody>
          <a:bodyPr wrap="square" rtlCol="0">
            <a:spAutoFit/>
          </a:bodyPr>
          <a:lstStyle/>
          <a:p>
            <a:r>
              <a:rPr lang="en-US" dirty="0"/>
              <a:t>Check your python version.</a:t>
            </a:r>
          </a:p>
          <a:p>
            <a:r>
              <a:rPr lang="en-US" dirty="0"/>
              <a:t>As requires  Python 3.6, 3.7 or 3.8</a:t>
            </a:r>
            <a:endParaRPr lang="en-IN" dirty="0"/>
          </a:p>
        </p:txBody>
      </p:sp>
      <p:sp>
        <p:nvSpPr>
          <p:cNvPr id="8" name="TextBox 7">
            <a:extLst>
              <a:ext uri="{FF2B5EF4-FFF2-40B4-BE49-F238E27FC236}">
                <a16:creationId xmlns:a16="http://schemas.microsoft.com/office/drawing/2014/main" id="{F5DB2D35-42F9-45DF-912C-739039B368A3}"/>
              </a:ext>
            </a:extLst>
          </p:cNvPr>
          <p:cNvSpPr txBox="1"/>
          <p:nvPr/>
        </p:nvSpPr>
        <p:spPr>
          <a:xfrm>
            <a:off x="143324" y="2627991"/>
            <a:ext cx="4249563" cy="2031325"/>
          </a:xfrm>
          <a:prstGeom prst="rect">
            <a:avLst/>
          </a:prstGeom>
          <a:noFill/>
        </p:spPr>
        <p:txBody>
          <a:bodyPr wrap="square">
            <a:spAutoFit/>
          </a:bodyPr>
          <a:lstStyle/>
          <a:p>
            <a:r>
              <a:rPr lang="en-US" dirty="0"/>
              <a:t> python3 -m </a:t>
            </a:r>
            <a:r>
              <a:rPr lang="en-US" dirty="0" err="1"/>
              <a:t>venv</a:t>
            </a:r>
            <a:r>
              <a:rPr lang="en-US" dirty="0"/>
              <a:t> &lt;</a:t>
            </a:r>
            <a:r>
              <a:rPr lang="en-US" dirty="0" err="1"/>
              <a:t>name_of_virtualenv</a:t>
            </a:r>
            <a:r>
              <a:rPr lang="en-US" dirty="0"/>
              <a:t>&gt;</a:t>
            </a:r>
          </a:p>
          <a:p>
            <a:pPr algn="ctr"/>
            <a:r>
              <a:rPr lang="en-US" dirty="0"/>
              <a:t>or</a:t>
            </a:r>
          </a:p>
          <a:p>
            <a:r>
              <a:rPr lang="en-US" dirty="0"/>
              <a:t> python -m </a:t>
            </a:r>
            <a:r>
              <a:rPr lang="en-US" dirty="0" err="1"/>
              <a:t>venv</a:t>
            </a:r>
            <a:r>
              <a:rPr lang="en-US" dirty="0"/>
              <a:t> &lt;</a:t>
            </a:r>
            <a:r>
              <a:rPr lang="en-US" dirty="0" err="1"/>
              <a:t>name_of_virtualenv</a:t>
            </a:r>
            <a:r>
              <a:rPr lang="en-US" dirty="0"/>
              <a:t>&gt;</a:t>
            </a:r>
          </a:p>
          <a:p>
            <a:endParaRPr lang="en-IN" dirty="0"/>
          </a:p>
          <a:p>
            <a:endParaRPr lang="en-US" dirty="0"/>
          </a:p>
          <a:p>
            <a:endParaRPr lang="en-US" dirty="0"/>
          </a:p>
          <a:p>
            <a:endParaRPr lang="en-IN" dirty="0"/>
          </a:p>
        </p:txBody>
      </p:sp>
      <p:pic>
        <p:nvPicPr>
          <p:cNvPr id="10" name="Picture 9">
            <a:extLst>
              <a:ext uri="{FF2B5EF4-FFF2-40B4-BE49-F238E27FC236}">
                <a16:creationId xmlns:a16="http://schemas.microsoft.com/office/drawing/2014/main" id="{2E007383-1967-4C38-9CAF-41F4C3BEFD14}"/>
              </a:ext>
            </a:extLst>
          </p:cNvPr>
          <p:cNvPicPr>
            <a:picLocks noChangeAspect="1"/>
          </p:cNvPicPr>
          <p:nvPr/>
        </p:nvPicPr>
        <p:blipFill rotWithShape="1">
          <a:blip r:embed="rId3"/>
          <a:srcRect t="1" r="24072" b="-11911"/>
          <a:stretch/>
        </p:blipFill>
        <p:spPr>
          <a:xfrm>
            <a:off x="4112009" y="2831961"/>
            <a:ext cx="7862740" cy="505438"/>
          </a:xfrm>
          <a:prstGeom prst="rect">
            <a:avLst/>
          </a:prstGeom>
        </p:spPr>
      </p:pic>
      <p:cxnSp>
        <p:nvCxnSpPr>
          <p:cNvPr id="12" name="Straight Arrow Connector 11">
            <a:extLst>
              <a:ext uri="{FF2B5EF4-FFF2-40B4-BE49-F238E27FC236}">
                <a16:creationId xmlns:a16="http://schemas.microsoft.com/office/drawing/2014/main" id="{CC21F2E1-193F-459A-A6E6-91413D5A5584}"/>
              </a:ext>
            </a:extLst>
          </p:cNvPr>
          <p:cNvCxnSpPr/>
          <p:nvPr/>
        </p:nvCxnSpPr>
        <p:spPr>
          <a:xfrm>
            <a:off x="7524161" y="2360122"/>
            <a:ext cx="0" cy="4718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73C7C35-EABC-4BFB-80FB-9B2333F0A905}"/>
              </a:ext>
            </a:extLst>
          </p:cNvPr>
          <p:cNvCxnSpPr>
            <a:cxnSpLocks/>
          </p:cNvCxnSpPr>
          <p:nvPr/>
        </p:nvCxnSpPr>
        <p:spPr>
          <a:xfrm>
            <a:off x="7524161" y="3337399"/>
            <a:ext cx="0" cy="72876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DF37D5C-3DCD-44E5-9315-1E3A44D5A4D0}"/>
              </a:ext>
            </a:extLst>
          </p:cNvPr>
          <p:cNvSpPr txBox="1"/>
          <p:nvPr/>
        </p:nvSpPr>
        <p:spPr>
          <a:xfrm>
            <a:off x="270058" y="4188521"/>
            <a:ext cx="3553470" cy="646331"/>
          </a:xfrm>
          <a:prstGeom prst="rect">
            <a:avLst/>
          </a:prstGeom>
          <a:noFill/>
        </p:spPr>
        <p:txBody>
          <a:bodyPr wrap="square" rtlCol="0">
            <a:spAutoFit/>
          </a:bodyPr>
          <a:lstStyle/>
          <a:p>
            <a:r>
              <a:rPr lang="en-US" dirty="0"/>
              <a:t>Change directory path to:    </a:t>
            </a:r>
          </a:p>
          <a:p>
            <a:r>
              <a:rPr lang="en-US" dirty="0"/>
              <a:t>cd  &lt;</a:t>
            </a:r>
            <a:r>
              <a:rPr lang="en-US" dirty="0" err="1"/>
              <a:t>name_of_virtualenv</a:t>
            </a:r>
            <a:r>
              <a:rPr lang="en-US" dirty="0"/>
              <a:t>&gt;\Scripts </a:t>
            </a:r>
            <a:endParaRPr lang="en-IN" dirty="0"/>
          </a:p>
        </p:txBody>
      </p:sp>
      <p:pic>
        <p:nvPicPr>
          <p:cNvPr id="20" name="Picture 19">
            <a:extLst>
              <a:ext uri="{FF2B5EF4-FFF2-40B4-BE49-F238E27FC236}">
                <a16:creationId xmlns:a16="http://schemas.microsoft.com/office/drawing/2014/main" id="{2C35A776-02BB-4407-9946-5143E96D834C}"/>
              </a:ext>
            </a:extLst>
          </p:cNvPr>
          <p:cNvPicPr>
            <a:picLocks noChangeAspect="1"/>
          </p:cNvPicPr>
          <p:nvPr/>
        </p:nvPicPr>
        <p:blipFill rotWithShape="1">
          <a:blip r:embed="rId4"/>
          <a:srcRect r="1201" b="14988"/>
          <a:stretch/>
        </p:blipFill>
        <p:spPr>
          <a:xfrm>
            <a:off x="3511685" y="4066162"/>
            <a:ext cx="8463064" cy="728763"/>
          </a:xfrm>
          <a:prstGeom prst="rect">
            <a:avLst/>
          </a:prstGeom>
        </p:spPr>
      </p:pic>
      <p:cxnSp>
        <p:nvCxnSpPr>
          <p:cNvPr id="21" name="Straight Arrow Connector 20">
            <a:extLst>
              <a:ext uri="{FF2B5EF4-FFF2-40B4-BE49-F238E27FC236}">
                <a16:creationId xmlns:a16="http://schemas.microsoft.com/office/drawing/2014/main" id="{992C53B1-DFBB-4BD9-8AA2-6F0CF0ACC65C}"/>
              </a:ext>
            </a:extLst>
          </p:cNvPr>
          <p:cNvCxnSpPr>
            <a:cxnSpLocks/>
          </p:cNvCxnSpPr>
          <p:nvPr/>
        </p:nvCxnSpPr>
        <p:spPr>
          <a:xfrm>
            <a:off x="7524161" y="4794925"/>
            <a:ext cx="0" cy="59720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2AD0625-56E3-47D8-976A-9875E6D47252}"/>
              </a:ext>
            </a:extLst>
          </p:cNvPr>
          <p:cNvSpPr txBox="1"/>
          <p:nvPr/>
        </p:nvSpPr>
        <p:spPr>
          <a:xfrm>
            <a:off x="4693997" y="5395821"/>
            <a:ext cx="5962253" cy="369332"/>
          </a:xfrm>
          <a:prstGeom prst="rect">
            <a:avLst/>
          </a:prstGeom>
          <a:noFill/>
        </p:spPr>
        <p:txBody>
          <a:bodyPr wrap="square" rtlCol="0">
            <a:spAutoFit/>
          </a:bodyPr>
          <a:lstStyle/>
          <a:p>
            <a:pPr algn="ctr"/>
            <a:r>
              <a:rPr lang="en-US" dirty="0"/>
              <a:t>&lt;</a:t>
            </a:r>
            <a:r>
              <a:rPr lang="en-US" dirty="0" err="1"/>
              <a:t>name_of_virtualenv</a:t>
            </a:r>
            <a:r>
              <a:rPr lang="en-US" dirty="0"/>
              <a:t>&gt;\Scripts\Activate.bat</a:t>
            </a:r>
            <a:endParaRPr lang="en-IN" dirty="0"/>
          </a:p>
        </p:txBody>
      </p:sp>
      <p:sp>
        <p:nvSpPr>
          <p:cNvPr id="24" name="TextBox 23">
            <a:extLst>
              <a:ext uri="{FF2B5EF4-FFF2-40B4-BE49-F238E27FC236}">
                <a16:creationId xmlns:a16="http://schemas.microsoft.com/office/drawing/2014/main" id="{512AEB05-8678-43C8-AFFF-31BED3352251}"/>
              </a:ext>
            </a:extLst>
          </p:cNvPr>
          <p:cNvSpPr txBox="1"/>
          <p:nvPr/>
        </p:nvSpPr>
        <p:spPr>
          <a:xfrm>
            <a:off x="0" y="6233096"/>
            <a:ext cx="9802777" cy="584775"/>
          </a:xfrm>
          <a:prstGeom prst="rect">
            <a:avLst/>
          </a:prstGeom>
          <a:noFill/>
        </p:spPr>
        <p:txBody>
          <a:bodyPr wrap="square" rtlCol="0">
            <a:spAutoFit/>
          </a:bodyPr>
          <a:lstStyle/>
          <a:p>
            <a:r>
              <a:rPr lang="en-US" sz="1600" dirty="0"/>
              <a:t>* Note: You can use </a:t>
            </a:r>
            <a:r>
              <a:rPr lang="en-US" sz="1600" dirty="0" err="1"/>
              <a:t>conda</a:t>
            </a:r>
            <a:r>
              <a:rPr lang="en-US" sz="1600" dirty="0"/>
              <a:t> (Anaconda) environment or python virtual environment or other. As per your project requirement. </a:t>
            </a:r>
            <a:endParaRPr lang="en-IN" sz="1600" dirty="0"/>
          </a:p>
        </p:txBody>
      </p:sp>
    </p:spTree>
    <p:extLst>
      <p:ext uri="{BB962C8B-B14F-4D97-AF65-F5344CB8AC3E}">
        <p14:creationId xmlns:p14="http://schemas.microsoft.com/office/powerpoint/2010/main" val="2083896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DC885A-A570-48A9-9829-6318DE875660}"/>
              </a:ext>
            </a:extLst>
          </p:cNvPr>
          <p:cNvPicPr>
            <a:picLocks noChangeAspect="1"/>
          </p:cNvPicPr>
          <p:nvPr/>
        </p:nvPicPr>
        <p:blipFill rotWithShape="1">
          <a:blip r:embed="rId2"/>
          <a:srcRect l="852" t="5466" r="5415" b="5468"/>
          <a:stretch/>
        </p:blipFill>
        <p:spPr>
          <a:xfrm>
            <a:off x="1180356" y="171177"/>
            <a:ext cx="10463031" cy="5592316"/>
          </a:xfrm>
          <a:prstGeom prst="rect">
            <a:avLst/>
          </a:prstGeom>
        </p:spPr>
      </p:pic>
      <p:sp>
        <p:nvSpPr>
          <p:cNvPr id="3" name="TextBox 2">
            <a:extLst>
              <a:ext uri="{FF2B5EF4-FFF2-40B4-BE49-F238E27FC236}">
                <a16:creationId xmlns:a16="http://schemas.microsoft.com/office/drawing/2014/main" id="{77E56D19-7C13-4F3E-A74F-F8C5C591C35A}"/>
              </a:ext>
            </a:extLst>
          </p:cNvPr>
          <p:cNvSpPr txBox="1"/>
          <p:nvPr/>
        </p:nvSpPr>
        <p:spPr>
          <a:xfrm>
            <a:off x="345931" y="5763493"/>
            <a:ext cx="10228033" cy="923330"/>
          </a:xfrm>
          <a:prstGeom prst="rect">
            <a:avLst/>
          </a:prstGeom>
          <a:noFill/>
        </p:spPr>
        <p:txBody>
          <a:bodyPr wrap="square" rtlCol="0">
            <a:spAutoFit/>
          </a:bodyPr>
          <a:lstStyle/>
          <a:p>
            <a:r>
              <a:rPr lang="en-US" dirty="0"/>
              <a:t>Change directory path to script folder and run ‘activate.bat’ command</a:t>
            </a:r>
          </a:p>
          <a:p>
            <a:r>
              <a:rPr lang="en-US" dirty="0"/>
              <a:t>Or press ‘</a:t>
            </a:r>
            <a:r>
              <a:rPr lang="en-US" dirty="0" err="1"/>
              <a:t>ctrl+shift+p</a:t>
            </a:r>
            <a:r>
              <a:rPr lang="en-US" dirty="0"/>
              <a:t>’ from your keyboard to select interpreter path in VS-Code environment.   ‘</a:t>
            </a:r>
          </a:p>
          <a:p>
            <a:r>
              <a:rPr lang="en-US" dirty="0"/>
              <a:t>‘.\&lt; </a:t>
            </a:r>
            <a:r>
              <a:rPr lang="en-US" dirty="0" err="1"/>
              <a:t>name_of_virtualenv</a:t>
            </a:r>
            <a:r>
              <a:rPr lang="en-US" dirty="0"/>
              <a:t>&gt;\Scripts\python.exe ‘  then re-open new terminal from terminal menu</a:t>
            </a:r>
            <a:endParaRPr lang="en-IN" dirty="0"/>
          </a:p>
        </p:txBody>
      </p:sp>
    </p:spTree>
    <p:extLst>
      <p:ext uri="{BB962C8B-B14F-4D97-AF65-F5344CB8AC3E}">
        <p14:creationId xmlns:p14="http://schemas.microsoft.com/office/powerpoint/2010/main" val="607155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5F5D45-F997-4043-8A8E-6DDC95A01E2C}"/>
              </a:ext>
            </a:extLst>
          </p:cNvPr>
          <p:cNvPicPr>
            <a:picLocks noChangeAspect="1"/>
          </p:cNvPicPr>
          <p:nvPr/>
        </p:nvPicPr>
        <p:blipFill rotWithShape="1">
          <a:blip r:embed="rId2"/>
          <a:srcRect r="15168"/>
          <a:stretch/>
        </p:blipFill>
        <p:spPr>
          <a:xfrm>
            <a:off x="3062443" y="1117814"/>
            <a:ext cx="8325136" cy="974938"/>
          </a:xfrm>
          <a:prstGeom prst="rect">
            <a:avLst/>
          </a:prstGeom>
        </p:spPr>
      </p:pic>
      <p:sp>
        <p:nvSpPr>
          <p:cNvPr id="4" name="TextBox 3">
            <a:extLst>
              <a:ext uri="{FF2B5EF4-FFF2-40B4-BE49-F238E27FC236}">
                <a16:creationId xmlns:a16="http://schemas.microsoft.com/office/drawing/2014/main" id="{1F89AC2F-6B95-4DF1-BD47-B2B8CBB3D617}"/>
              </a:ext>
            </a:extLst>
          </p:cNvPr>
          <p:cNvSpPr txBox="1"/>
          <p:nvPr/>
        </p:nvSpPr>
        <p:spPr>
          <a:xfrm>
            <a:off x="301657" y="1587179"/>
            <a:ext cx="3714161" cy="369332"/>
          </a:xfrm>
          <a:prstGeom prst="rect">
            <a:avLst/>
          </a:prstGeom>
          <a:noFill/>
        </p:spPr>
        <p:txBody>
          <a:bodyPr wrap="square" rtlCol="0">
            <a:spAutoFit/>
          </a:bodyPr>
          <a:lstStyle/>
          <a:p>
            <a:r>
              <a:rPr lang="en-US" dirty="0"/>
              <a:t>Step 1) pip install rasa</a:t>
            </a:r>
            <a:endParaRPr lang="en-IN" dirty="0"/>
          </a:p>
        </p:txBody>
      </p:sp>
      <p:sp>
        <p:nvSpPr>
          <p:cNvPr id="6" name="TextBox 5">
            <a:extLst>
              <a:ext uri="{FF2B5EF4-FFF2-40B4-BE49-F238E27FC236}">
                <a16:creationId xmlns:a16="http://schemas.microsoft.com/office/drawing/2014/main" id="{12CDF33A-921A-44A0-BFEE-42111CE0A19B}"/>
              </a:ext>
            </a:extLst>
          </p:cNvPr>
          <p:cNvSpPr txBox="1"/>
          <p:nvPr/>
        </p:nvSpPr>
        <p:spPr>
          <a:xfrm>
            <a:off x="716437" y="257018"/>
            <a:ext cx="10671142" cy="707886"/>
          </a:xfrm>
          <a:prstGeom prst="rect">
            <a:avLst/>
          </a:prstGeom>
          <a:noFill/>
        </p:spPr>
        <p:txBody>
          <a:bodyPr wrap="square">
            <a:spAutoFit/>
          </a:bodyPr>
          <a:lstStyle/>
          <a:p>
            <a:pPr algn="ctr"/>
            <a:r>
              <a:rPr lang="en-US" sz="4000" b="1" dirty="0">
                <a:ln/>
                <a:solidFill>
                  <a:schemeClr val="accent3"/>
                </a:solidFill>
              </a:rPr>
              <a:t>Rasa Installation in Development Environment</a:t>
            </a:r>
          </a:p>
        </p:txBody>
      </p:sp>
      <p:sp>
        <p:nvSpPr>
          <p:cNvPr id="7" name="TextBox 6">
            <a:extLst>
              <a:ext uri="{FF2B5EF4-FFF2-40B4-BE49-F238E27FC236}">
                <a16:creationId xmlns:a16="http://schemas.microsoft.com/office/drawing/2014/main" id="{A2059F9C-ABBE-4AFA-ADAD-A20A777BF1B3}"/>
              </a:ext>
            </a:extLst>
          </p:cNvPr>
          <p:cNvSpPr txBox="1"/>
          <p:nvPr/>
        </p:nvSpPr>
        <p:spPr>
          <a:xfrm>
            <a:off x="301657" y="2931736"/>
            <a:ext cx="3186260" cy="1200329"/>
          </a:xfrm>
          <a:prstGeom prst="rect">
            <a:avLst/>
          </a:prstGeom>
          <a:noFill/>
        </p:spPr>
        <p:txBody>
          <a:bodyPr wrap="square" rtlCol="0">
            <a:spAutoFit/>
          </a:bodyPr>
          <a:lstStyle/>
          <a:p>
            <a:r>
              <a:rPr lang="en-US" dirty="0"/>
              <a:t>Step 2) Creating basic rasa file structure and training initial model by running ‘ rasa </a:t>
            </a:r>
            <a:r>
              <a:rPr lang="en-US" dirty="0" err="1"/>
              <a:t>init</a:t>
            </a:r>
            <a:r>
              <a:rPr lang="en-US" dirty="0"/>
              <a:t>’ command in terminal.</a:t>
            </a:r>
            <a:endParaRPr lang="en-IN" dirty="0"/>
          </a:p>
        </p:txBody>
      </p:sp>
      <p:pic>
        <p:nvPicPr>
          <p:cNvPr id="9" name="Picture 8">
            <a:extLst>
              <a:ext uri="{FF2B5EF4-FFF2-40B4-BE49-F238E27FC236}">
                <a16:creationId xmlns:a16="http://schemas.microsoft.com/office/drawing/2014/main" id="{33BDFE0B-9BAD-443F-99A4-DC1DF6BEAEF2}"/>
              </a:ext>
            </a:extLst>
          </p:cNvPr>
          <p:cNvPicPr>
            <a:picLocks noChangeAspect="1"/>
          </p:cNvPicPr>
          <p:nvPr/>
        </p:nvPicPr>
        <p:blipFill>
          <a:blip r:embed="rId3"/>
          <a:stretch>
            <a:fillRect/>
          </a:stretch>
        </p:blipFill>
        <p:spPr>
          <a:xfrm>
            <a:off x="3393650" y="2715027"/>
            <a:ext cx="8157328" cy="4058790"/>
          </a:xfrm>
          <a:prstGeom prst="rect">
            <a:avLst/>
          </a:prstGeom>
        </p:spPr>
      </p:pic>
      <p:cxnSp>
        <p:nvCxnSpPr>
          <p:cNvPr id="10" name="Straight Arrow Connector 9">
            <a:extLst>
              <a:ext uri="{FF2B5EF4-FFF2-40B4-BE49-F238E27FC236}">
                <a16:creationId xmlns:a16="http://schemas.microsoft.com/office/drawing/2014/main" id="{CA899E3F-4EB4-4F6F-A432-F9817C5DB445}"/>
              </a:ext>
            </a:extLst>
          </p:cNvPr>
          <p:cNvCxnSpPr>
            <a:cxnSpLocks/>
          </p:cNvCxnSpPr>
          <p:nvPr/>
        </p:nvCxnSpPr>
        <p:spPr>
          <a:xfrm>
            <a:off x="7462887" y="2092752"/>
            <a:ext cx="0" cy="6222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976070"/>
      </p:ext>
    </p:extLst>
  </p:cSld>
  <p:clrMapOvr>
    <a:masterClrMapping/>
  </p:clrMapOvr>
</p:sld>
</file>

<file path=ppt/theme/theme1.xml><?xml version="1.0" encoding="utf-8"?>
<a:theme xmlns:a="http://schemas.openxmlformats.org/drawingml/2006/main" name="ConfettiVTI">
  <a:themeElements>
    <a:clrScheme name="AnalogousFromRegularSeedLeftStep">
      <a:dk1>
        <a:srgbClr val="000000"/>
      </a:dk1>
      <a:lt1>
        <a:srgbClr val="FFFFFF"/>
      </a:lt1>
      <a:dk2>
        <a:srgbClr val="1C2F31"/>
      </a:dk2>
      <a:lt2>
        <a:srgbClr val="F0F3F2"/>
      </a:lt2>
      <a:accent1>
        <a:srgbClr val="DB357E"/>
      </a:accent1>
      <a:accent2>
        <a:srgbClr val="C923B2"/>
      </a:accent2>
      <a:accent3>
        <a:srgbClr val="AD35DB"/>
      </a:accent3>
      <a:accent4>
        <a:srgbClr val="6637CE"/>
      </a:accent4>
      <a:accent5>
        <a:srgbClr val="3547DB"/>
      </a:accent5>
      <a:accent6>
        <a:srgbClr val="237AC9"/>
      </a:accent6>
      <a:hlink>
        <a:srgbClr val="349E6F"/>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emplate>TM03457452[[fn=Celestial]]</Template>
  <TotalTime>3685</TotalTime>
  <Words>909</Words>
  <Application>Microsoft Office PowerPoint</Application>
  <PresentationFormat>Widescreen</PresentationFormat>
  <Paragraphs>115</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Consolas</vt:lpstr>
      <vt:lpstr>Gill Sans Nova</vt:lpstr>
      <vt:lpstr>ConfettiVTI</vt:lpstr>
      <vt:lpstr>Chatbot Development with Rasa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 Development with Rasa</dc:title>
  <dc:creator>ind0151</dc:creator>
  <cp:lastModifiedBy>ind0151</cp:lastModifiedBy>
  <cp:revision>168</cp:revision>
  <dcterms:created xsi:type="dcterms:W3CDTF">2021-09-24T16:01:34Z</dcterms:created>
  <dcterms:modified xsi:type="dcterms:W3CDTF">2021-10-29T17:35:08Z</dcterms:modified>
</cp:coreProperties>
</file>